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29.xml"/>
  <Override ContentType="application/vnd.openxmlformats-officedocument.presentationml.notesSlide+xml" PartName="/ppt/notesSlides/notesSlide32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28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0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31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6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30.xml"/>
  <Override ContentType="application/vnd.openxmlformats-officedocument.presentationml.slide+xml" PartName="/ppt/slides/slide22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5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9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32.xml"/>
  <Override ContentType="application/vnd.openxmlformats-officedocument.presentationml.slide+xml" PartName="/ppt/slides/slide1.xml"/>
  <Override ContentType="application/vnd.openxmlformats-officedocument.presentationml.slide+xml" PartName="/ppt/slides/slide28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31.xml"/>
  <Override ContentType="application/vnd.openxmlformats-officedocument.presentationml.slide+xml" PartName="/ppt/slides/slide23.xml"/>
  <Override ContentType="application/vnd.openxmlformats-officedocument.presentationml.slide+xml" PartName="/ppt/slides/slide2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strictFirstAndLastChars="0" saveSubsetFonts="1">
  <p:sldMasterIdLst>
    <p:sldMasterId id="2147483654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5" r:id="rId24"/>
    <p:sldId id="276" r:id="rId25"/>
    <p:sldId id="277" r:id="rId26"/>
    <p:sldId id="278" r:id="rId27"/>
    <p:sldId id="279" r:id="rId28"/>
    <p:sldId id="280" r:id="rId29"/>
    <p:sldId id="281" r:id="rId30"/>
    <p:sldId id="282" r:id="rId31"/>
    <p:sldId id="283" r:id="rId32"/>
    <p:sldId id="284" r:id="rId33"/>
    <p:sldId id="285" r:id="rId34"/>
    <p:sldId id="286" r:id="rId35"/>
    <p:sldId id="287" r:id="rId36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6.xml"/><Relationship Id="rId22" Type="http://schemas.openxmlformats.org/officeDocument/2006/relationships/slide" Target="slides/slide18.xml"/><Relationship Id="rId21" Type="http://schemas.openxmlformats.org/officeDocument/2006/relationships/slide" Target="slides/slide17.xml"/><Relationship Id="rId24" Type="http://schemas.openxmlformats.org/officeDocument/2006/relationships/slide" Target="slides/slide20.xml"/><Relationship Id="rId23" Type="http://schemas.openxmlformats.org/officeDocument/2006/relationships/slide" Target="slides/slide19.xml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26" Type="http://schemas.openxmlformats.org/officeDocument/2006/relationships/slide" Target="slides/slide22.xml"/><Relationship Id="rId25" Type="http://schemas.openxmlformats.org/officeDocument/2006/relationships/slide" Target="slides/slide21.xml"/><Relationship Id="rId28" Type="http://schemas.openxmlformats.org/officeDocument/2006/relationships/slide" Target="slides/slide24.xml"/><Relationship Id="rId27" Type="http://schemas.openxmlformats.org/officeDocument/2006/relationships/slide" Target="slides/slide23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29" Type="http://schemas.openxmlformats.org/officeDocument/2006/relationships/slide" Target="slides/slide25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31" Type="http://schemas.openxmlformats.org/officeDocument/2006/relationships/slide" Target="slides/slide27.xml"/><Relationship Id="rId30" Type="http://schemas.openxmlformats.org/officeDocument/2006/relationships/slide" Target="slides/slide26.xml"/><Relationship Id="rId11" Type="http://schemas.openxmlformats.org/officeDocument/2006/relationships/slide" Target="slides/slide7.xml"/><Relationship Id="rId33" Type="http://schemas.openxmlformats.org/officeDocument/2006/relationships/slide" Target="slides/slide29.xml"/><Relationship Id="rId10" Type="http://schemas.openxmlformats.org/officeDocument/2006/relationships/slide" Target="slides/slide6.xml"/><Relationship Id="rId32" Type="http://schemas.openxmlformats.org/officeDocument/2006/relationships/slide" Target="slides/slide28.xml"/><Relationship Id="rId13" Type="http://schemas.openxmlformats.org/officeDocument/2006/relationships/slide" Target="slides/slide9.xml"/><Relationship Id="rId35" Type="http://schemas.openxmlformats.org/officeDocument/2006/relationships/slide" Target="slides/slide31.xml"/><Relationship Id="rId12" Type="http://schemas.openxmlformats.org/officeDocument/2006/relationships/slide" Target="slides/slide8.xml"/><Relationship Id="rId34" Type="http://schemas.openxmlformats.org/officeDocument/2006/relationships/slide" Target="slides/slide30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36" Type="http://schemas.openxmlformats.org/officeDocument/2006/relationships/slide" Target="slides/slide32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19" Type="http://schemas.openxmlformats.org/officeDocument/2006/relationships/slide" Target="slides/slide15.xml"/><Relationship Id="rId18" Type="http://schemas.openxmlformats.org/officeDocument/2006/relationships/slide" Target="slides/slide1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4" name="Shape 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lvl="0">
              <a:spcBef>
                <a:spcPts val="0"/>
              </a:spcBef>
              <a:buSzPct val="127272"/>
              <a:buChar char="●"/>
              <a:defRPr sz="1100"/>
            </a:lvl1pPr>
            <a:lvl2pPr lvl="1">
              <a:spcBef>
                <a:spcPts val="0"/>
              </a:spcBef>
              <a:buSzPct val="127272"/>
              <a:buChar char="○"/>
              <a:defRPr sz="1100"/>
            </a:lvl2pPr>
            <a:lvl3pPr lvl="2">
              <a:spcBef>
                <a:spcPts val="0"/>
              </a:spcBef>
              <a:buSzPct val="127272"/>
              <a:buChar char="■"/>
              <a:defRPr sz="1100"/>
            </a:lvl3pPr>
            <a:lvl4pPr lvl="3">
              <a:spcBef>
                <a:spcPts val="0"/>
              </a:spcBef>
              <a:buSzPct val="127272"/>
              <a:buChar char="●"/>
              <a:defRPr sz="1100"/>
            </a:lvl4pPr>
            <a:lvl5pPr lvl="4">
              <a:spcBef>
                <a:spcPts val="0"/>
              </a:spcBef>
              <a:buSzPct val="127272"/>
              <a:buChar char="○"/>
              <a:defRPr sz="1100"/>
            </a:lvl5pPr>
            <a:lvl6pPr lvl="5">
              <a:spcBef>
                <a:spcPts val="0"/>
              </a:spcBef>
              <a:buSzPct val="127272"/>
              <a:buChar char="■"/>
              <a:defRPr sz="1100"/>
            </a:lvl6pPr>
            <a:lvl7pPr lvl="6">
              <a:spcBef>
                <a:spcPts val="0"/>
              </a:spcBef>
              <a:buSzPct val="127272"/>
              <a:buChar char="●"/>
              <a:defRPr sz="1100"/>
            </a:lvl7pPr>
            <a:lvl8pPr lvl="7">
              <a:spcBef>
                <a:spcPts val="0"/>
              </a:spcBef>
              <a:buSzPct val="127272"/>
              <a:buChar char="○"/>
              <a:defRPr sz="1100"/>
            </a:lvl8pPr>
            <a:lvl9pPr lvl="8">
              <a:spcBef>
                <a:spcPts val="0"/>
              </a:spcBef>
              <a:buSzPct val="127272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 txBox="1"/>
          <p:nvPr/>
        </p:nvSpPr>
        <p:spPr>
          <a:xfrm>
            <a:off x="720000" y="720000"/>
            <a:ext cx="5112000" cy="8025120"/>
          </a:xfrm>
          <a:prstGeom prst="rect">
            <a:avLst/>
          </a:prstGeom>
          <a:noFill/>
          <a:ln>
            <a:noFill/>
          </a:ln>
        </p:spPr>
        <p:txBody>
          <a:bodyPr anchorCtr="0" anchor="t" bIns="45000" lIns="90000" rIns="90000" wrap="square" tIns="450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b="0" i="0" lang="fi-FI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The Foundation exists to secure the long-term success and sustainability of the MariaDB project, and the foundation's mission includes being a hub for collaboration around MariaDB. The foundation also has the necessary governance in place so that it can facilitate collaboration, even of parties that have conflicting interests.</a:t>
            </a:r>
          </a:p>
        </p:txBody>
      </p:sp>
      <p:sp>
        <p:nvSpPr>
          <p:cNvPr id="43" name="Shape 43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44" name="Shape 44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Shape 120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1" name="Shape 121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Shape 134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5" name="Shape 135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Shape 148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9" name="Shape 149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Shape 162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3" name="Shape 163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75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Shape 176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7" name="Shape 177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89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Shape 190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1" name="Shape 191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96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hape 197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8" name="Shape 198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03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Shape 204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5" name="Shape 205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09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Shape 210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1" name="Shape 211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20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Shape 221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2" name="Shape 222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Shape 53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4" name="Shape 5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3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Shape 232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3" name="Shape 233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38" name="Shape 2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Shape 239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0" name="Shape 240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47" name="Shape 2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Shape 248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9" name="Shape 249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56" name="Shape 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Shape 257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8" name="Shape 258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65" name="Shape 2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Shape 266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7" name="Shape 267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74" name="Shape 2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Shape 275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6" name="Shape 276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83" name="Shape 2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" name="Shape 284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5" name="Shape 285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89" name="Shape 2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" name="Shape 290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1" name="Shape 291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00" name="Shape 3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" name="Shape 301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02" name="Shape 302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11" name="Shape 3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" name="Shape 312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13" name="Shape 313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Shape 59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" name="Shape 60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20" name="Shape 3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" name="Shape 321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2" name="Shape 322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31" name="Shape 3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2" name="Shape 332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33" name="Shape 333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40" name="Shape 3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1" name="Shape 341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42" name="Shape 342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hape 72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" name="Shape 73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Shape 78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9" name="Shape 79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6" name="Shape 86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Shape 94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5" name="Shape 95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Shape 100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1" name="Shape 101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Shape 107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8" name="Shape 108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obj">
  <p:cSld name="First Page, Title">
    <p:spTree>
      <p:nvGrpSpPr>
        <p:cNvPr id="12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Shape 1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2782800" y="756000"/>
            <a:ext cx="3578400" cy="3092100"/>
          </a:xfrm>
          <a:prstGeom prst="rect">
            <a:avLst/>
          </a:prstGeom>
          <a:noFill/>
          <a:ln>
            <a:noFill/>
          </a:ln>
        </p:spPr>
      </p:pic>
      <p:sp>
        <p:nvSpPr>
          <p:cNvPr id="14" name="Shape 14"/>
          <p:cNvSpPr txBox="1"/>
          <p:nvPr>
            <p:ph type="title"/>
          </p:nvPr>
        </p:nvSpPr>
        <p:spPr>
          <a:xfrm>
            <a:off x="1648950" y="4081875"/>
            <a:ext cx="5846100" cy="922500"/>
          </a:xfrm>
          <a:prstGeom prst="rect">
            <a:avLst/>
          </a:prstGeom>
        </p:spPr>
        <p:txBody>
          <a:bodyPr anchorCtr="0" anchor="ctr" bIns="91425" lIns="91425" rIns="91425" wrap="square" tIns="91425"/>
          <a:lstStyle>
            <a:lvl1pPr lvl="0" algn="ctr">
              <a:spcBef>
                <a:spcPts val="0"/>
              </a:spcBef>
              <a:buNone/>
              <a:defRPr sz="3000"/>
            </a:lvl1pPr>
            <a:lvl2pPr lvl="1">
              <a:spcBef>
                <a:spcPts val="0"/>
              </a:spcBef>
              <a:buNone/>
              <a:defRPr/>
            </a:lvl2pPr>
            <a:lvl3pPr lvl="2">
              <a:spcBef>
                <a:spcPts val="0"/>
              </a:spcBef>
              <a:buNone/>
              <a:defRPr/>
            </a:lvl3pPr>
            <a:lvl4pPr lvl="3">
              <a:spcBef>
                <a:spcPts val="0"/>
              </a:spcBef>
              <a:buNone/>
              <a:defRPr/>
            </a:lvl4pPr>
            <a:lvl5pPr lvl="4">
              <a:spcBef>
                <a:spcPts val="0"/>
              </a:spcBef>
              <a:buNone/>
              <a:defRPr/>
            </a:lvl5pPr>
            <a:lvl6pPr lvl="5">
              <a:spcBef>
                <a:spcPts val="0"/>
              </a:spcBef>
              <a:buNone/>
              <a:defRPr/>
            </a:lvl6pPr>
            <a:lvl7pPr lvl="6">
              <a:spcBef>
                <a:spcPts val="0"/>
              </a:spcBef>
              <a:buNone/>
              <a:defRPr/>
            </a:lvl7pPr>
            <a:lvl8pPr lvl="7">
              <a:spcBef>
                <a:spcPts val="0"/>
              </a:spcBef>
              <a:buNone/>
              <a:defRPr/>
            </a:lvl8pPr>
            <a:lvl9pPr lvl="8">
              <a:spcBef>
                <a:spcPts val="0"/>
              </a:spcBef>
              <a:buNone/>
              <a:defRPr/>
            </a:lvl9pPr>
          </a:lstStyle>
          <a:p/>
        </p:txBody>
      </p:sp>
      <p:sp>
        <p:nvSpPr>
          <p:cNvPr id="15" name="Shape 15"/>
          <p:cNvSpPr txBox="1"/>
          <p:nvPr>
            <p:ph idx="1" type="subTitle"/>
          </p:nvPr>
        </p:nvSpPr>
        <p:spPr>
          <a:xfrm>
            <a:off x="1250850" y="5238150"/>
            <a:ext cx="6642300" cy="509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lvl="0" algn="r">
              <a:spcBef>
                <a:spcPts val="0"/>
              </a:spcBef>
              <a:buNone/>
              <a:defRPr/>
            </a:lvl1pPr>
            <a:lvl2pPr lvl="1" algn="r">
              <a:spcBef>
                <a:spcPts val="0"/>
              </a:spcBef>
              <a:buNone/>
              <a:defRPr/>
            </a:lvl2pPr>
            <a:lvl3pPr lvl="2" algn="r">
              <a:spcBef>
                <a:spcPts val="0"/>
              </a:spcBef>
              <a:buNone/>
              <a:defRPr/>
            </a:lvl3pPr>
            <a:lvl4pPr lvl="3" algn="r">
              <a:spcBef>
                <a:spcPts val="0"/>
              </a:spcBef>
              <a:buNone/>
              <a:defRPr/>
            </a:lvl4pPr>
            <a:lvl5pPr lvl="4" algn="r">
              <a:spcBef>
                <a:spcPts val="0"/>
              </a:spcBef>
              <a:buNone/>
              <a:defRPr/>
            </a:lvl5pPr>
            <a:lvl6pPr lvl="5" algn="r">
              <a:spcBef>
                <a:spcPts val="0"/>
              </a:spcBef>
              <a:buNone/>
              <a:defRPr/>
            </a:lvl6pPr>
            <a:lvl7pPr lvl="6" algn="r">
              <a:spcBef>
                <a:spcPts val="0"/>
              </a:spcBef>
              <a:buNone/>
              <a:defRPr/>
            </a:lvl7pPr>
            <a:lvl8pPr lvl="7" algn="r">
              <a:spcBef>
                <a:spcPts val="0"/>
              </a:spcBef>
              <a:buNone/>
              <a:defRPr/>
            </a:lvl8pPr>
            <a:lvl9pPr lvl="8" algn="r">
              <a:spcBef>
                <a:spcPts val="0"/>
              </a:spcBef>
              <a:buNone/>
              <a:defRPr/>
            </a:lvl9pPr>
          </a:lstStyle>
          <a:p/>
        </p:txBody>
      </p:sp>
      <p:sp>
        <p:nvSpPr>
          <p:cNvPr id="16" name="Shape 16"/>
          <p:cNvSpPr txBox="1"/>
          <p:nvPr/>
        </p:nvSpPr>
        <p:spPr>
          <a:xfrm>
            <a:off x="0" y="0"/>
            <a:ext cx="1468500" cy="11685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t/>
            </a:r>
            <a:endParaRPr sz="2400">
              <a:solidFill>
                <a:schemeClr val="dk1"/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twoObj">
  <p:cSld name="General, 1 Text Box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18"/>
          <p:cNvSpPr txBox="1"/>
          <p:nvPr>
            <p:ph type="title"/>
          </p:nvPr>
        </p:nvSpPr>
        <p:spPr>
          <a:xfrm>
            <a:off x="1371600" y="10"/>
            <a:ext cx="7772100" cy="894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indent="0" lvl="0" marL="0" marR="0" rtl="0" algn="l">
              <a:spcBef>
                <a:spcPts val="0"/>
              </a:spcBef>
              <a:buClr>
                <a:srgbClr val="1C4587"/>
              </a:buClr>
              <a:buSzPct val="100000"/>
              <a:buNone/>
              <a:defRPr b="0" i="0" sz="3600" u="none" cap="none" strike="noStrike">
                <a:solidFill>
                  <a:srgbClr val="1C4587"/>
                </a:solidFill>
              </a:defRPr>
            </a:lvl1pPr>
            <a:lvl2pPr indent="0" lvl="1" marL="0" marR="0" rtl="0" algn="l">
              <a:spcBef>
                <a:spcPts val="0"/>
              </a:spcBef>
              <a:buSzPct val="100000"/>
              <a:buNone/>
              <a:defRPr b="0" i="0" sz="3000" u="none" cap="none" strike="noStrike"/>
            </a:lvl2pPr>
            <a:lvl3pPr indent="0" lvl="2" marL="0" marR="0" rtl="0" algn="l">
              <a:spcBef>
                <a:spcPts val="0"/>
              </a:spcBef>
              <a:buSzPct val="100000"/>
              <a:buNone/>
              <a:defRPr b="0" i="0" sz="3000" u="none" cap="none" strike="noStrike"/>
            </a:lvl3pPr>
            <a:lvl4pPr indent="0" lvl="3" marL="0" marR="0" rtl="0" algn="l">
              <a:spcBef>
                <a:spcPts val="0"/>
              </a:spcBef>
              <a:buSzPct val="100000"/>
              <a:buNone/>
              <a:defRPr b="0" i="0" sz="3000" u="none" cap="none" strike="noStrike"/>
            </a:lvl4pPr>
            <a:lvl5pPr indent="0" lvl="4" marL="0" marR="0" rtl="0" algn="l">
              <a:spcBef>
                <a:spcPts val="0"/>
              </a:spcBef>
              <a:buSzPct val="100000"/>
              <a:buNone/>
              <a:defRPr b="0" i="0" sz="3000" u="none" cap="none" strike="noStrike"/>
            </a:lvl5pPr>
            <a:lvl6pPr indent="0" lvl="5" marL="0" marR="0" rtl="0" algn="l">
              <a:spcBef>
                <a:spcPts val="0"/>
              </a:spcBef>
              <a:buSzPct val="100000"/>
              <a:buNone/>
              <a:defRPr b="0" i="0" sz="3000" u="none" cap="none" strike="noStrike"/>
            </a:lvl6pPr>
            <a:lvl7pPr indent="0" lvl="6" marL="0" marR="0" rtl="0" algn="l">
              <a:spcBef>
                <a:spcPts val="0"/>
              </a:spcBef>
              <a:buSzPct val="100000"/>
              <a:buNone/>
              <a:defRPr b="0" i="0" sz="3000" u="none" cap="none" strike="noStrike"/>
            </a:lvl7pPr>
            <a:lvl8pPr indent="0" lvl="7" marL="0" marR="0" rtl="0" algn="l">
              <a:spcBef>
                <a:spcPts val="0"/>
              </a:spcBef>
              <a:buSzPct val="100000"/>
              <a:buNone/>
              <a:defRPr b="0" i="0" sz="3000" u="none" cap="none" strike="noStrike"/>
            </a:lvl8pPr>
            <a:lvl9pPr indent="0" lvl="8" marL="0" marR="0" rtl="0" algn="l">
              <a:spcBef>
                <a:spcPts val="0"/>
              </a:spcBef>
              <a:buSzPct val="100000"/>
              <a:buNone/>
              <a:defRPr b="0" i="0" sz="3000" u="none" cap="none" strike="noStrike"/>
            </a:lvl9pPr>
          </a:lstStyle>
          <a:p/>
        </p:txBody>
      </p:sp>
      <p:sp>
        <p:nvSpPr>
          <p:cNvPr id="19" name="Shape 19"/>
          <p:cNvSpPr txBox="1"/>
          <p:nvPr>
            <p:ph idx="1" type="body"/>
          </p:nvPr>
        </p:nvSpPr>
        <p:spPr>
          <a:xfrm>
            <a:off x="685950" y="1064850"/>
            <a:ext cx="7772100" cy="5070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lvl="0">
              <a:lnSpc>
                <a:spcPct val="200000"/>
              </a:lnSpc>
              <a:spcBef>
                <a:spcPts val="0"/>
              </a:spcBef>
              <a:buSzPct val="100000"/>
              <a:buChar char="■"/>
              <a:defRPr sz="2400"/>
            </a:lvl1pPr>
            <a:lvl2pPr lvl="1">
              <a:lnSpc>
                <a:spcPct val="200000"/>
              </a:lnSpc>
              <a:spcBef>
                <a:spcPts val="0"/>
              </a:spcBef>
              <a:buSzPct val="100000"/>
              <a:buChar char="○"/>
              <a:defRPr sz="2400"/>
            </a:lvl2pPr>
            <a:lvl3pPr lvl="2">
              <a:lnSpc>
                <a:spcPct val="200000"/>
              </a:lnSpc>
              <a:spcBef>
                <a:spcPts val="0"/>
              </a:spcBef>
              <a:buSzPct val="100000"/>
              <a:buChar char="■"/>
              <a:defRPr sz="2400"/>
            </a:lvl3pPr>
            <a:lvl4pPr lvl="3">
              <a:lnSpc>
                <a:spcPct val="200000"/>
              </a:lnSpc>
              <a:spcBef>
                <a:spcPts val="0"/>
              </a:spcBef>
              <a:buSzPct val="100000"/>
              <a:buChar char="○"/>
              <a:defRPr sz="2400"/>
            </a:lvl4pPr>
            <a:lvl5pPr lvl="4">
              <a:lnSpc>
                <a:spcPct val="200000"/>
              </a:lnSpc>
              <a:spcBef>
                <a:spcPts val="0"/>
              </a:spcBef>
              <a:buSzPct val="100000"/>
              <a:buChar char="■"/>
              <a:defRPr sz="2400"/>
            </a:lvl5pPr>
            <a:lvl6pPr lvl="5">
              <a:lnSpc>
                <a:spcPct val="200000"/>
              </a:lnSpc>
              <a:spcBef>
                <a:spcPts val="0"/>
              </a:spcBef>
              <a:buSzPct val="100000"/>
              <a:buChar char="○"/>
              <a:defRPr sz="2400"/>
            </a:lvl6pPr>
            <a:lvl7pPr lvl="6">
              <a:lnSpc>
                <a:spcPct val="200000"/>
              </a:lnSpc>
              <a:spcBef>
                <a:spcPts val="0"/>
              </a:spcBef>
              <a:buSzPct val="100000"/>
              <a:buChar char="■"/>
              <a:defRPr sz="2400"/>
            </a:lvl7pPr>
            <a:lvl8pPr lvl="7">
              <a:lnSpc>
                <a:spcPct val="200000"/>
              </a:lnSpc>
              <a:spcBef>
                <a:spcPts val="0"/>
              </a:spcBef>
              <a:buSzPct val="100000"/>
              <a:buChar char="○"/>
              <a:defRPr sz="2400"/>
            </a:lvl8pPr>
            <a:lvl9pPr lvl="8">
              <a:lnSpc>
                <a:spcPct val="200000"/>
              </a:lnSpc>
              <a:spcBef>
                <a:spcPts val="0"/>
              </a:spcBef>
              <a:buSzPct val="100000"/>
              <a:buChar char="■"/>
              <a:defRPr sz="2400"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1 Code Box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 txBox="1"/>
          <p:nvPr>
            <p:ph type="title"/>
          </p:nvPr>
        </p:nvSpPr>
        <p:spPr>
          <a:xfrm>
            <a:off x="1371600" y="10"/>
            <a:ext cx="7772100" cy="894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indent="0" lvl="0" marL="0" marR="0" rtl="0" algn="l">
              <a:spcBef>
                <a:spcPts val="0"/>
              </a:spcBef>
              <a:buClr>
                <a:srgbClr val="1C4587"/>
              </a:buClr>
              <a:buSzPct val="100000"/>
              <a:buNone/>
              <a:defRPr b="0" i="0" sz="3600" u="none" cap="none" strike="noStrike">
                <a:solidFill>
                  <a:srgbClr val="1C4587"/>
                </a:solidFill>
              </a:defRPr>
            </a:lvl1pPr>
            <a:lvl2pPr indent="0" lvl="1" marL="0" marR="0" rtl="0" algn="l">
              <a:spcBef>
                <a:spcPts val="0"/>
              </a:spcBef>
              <a:buSzPct val="100000"/>
              <a:buNone/>
              <a:defRPr b="0" i="0" sz="3000" u="none" cap="none" strike="noStrike"/>
            </a:lvl2pPr>
            <a:lvl3pPr indent="0" lvl="2" marL="0" marR="0" rtl="0" algn="l">
              <a:spcBef>
                <a:spcPts val="0"/>
              </a:spcBef>
              <a:buSzPct val="100000"/>
              <a:buNone/>
              <a:defRPr b="0" i="0" sz="3000" u="none" cap="none" strike="noStrike"/>
            </a:lvl3pPr>
            <a:lvl4pPr indent="0" lvl="3" marL="0" marR="0" rtl="0" algn="l">
              <a:spcBef>
                <a:spcPts val="0"/>
              </a:spcBef>
              <a:buSzPct val="100000"/>
              <a:buNone/>
              <a:defRPr b="0" i="0" sz="3000" u="none" cap="none" strike="noStrike"/>
            </a:lvl4pPr>
            <a:lvl5pPr indent="0" lvl="4" marL="0" marR="0" rtl="0" algn="l">
              <a:spcBef>
                <a:spcPts val="0"/>
              </a:spcBef>
              <a:buSzPct val="100000"/>
              <a:buNone/>
              <a:defRPr b="0" i="0" sz="3000" u="none" cap="none" strike="noStrike"/>
            </a:lvl5pPr>
            <a:lvl6pPr indent="0" lvl="5" marL="0" marR="0" rtl="0" algn="l">
              <a:spcBef>
                <a:spcPts val="0"/>
              </a:spcBef>
              <a:buSzPct val="100000"/>
              <a:buNone/>
              <a:defRPr b="0" i="0" sz="3000" u="none" cap="none" strike="noStrike"/>
            </a:lvl6pPr>
            <a:lvl7pPr indent="0" lvl="6" marL="0" marR="0" rtl="0" algn="l">
              <a:spcBef>
                <a:spcPts val="0"/>
              </a:spcBef>
              <a:buSzPct val="100000"/>
              <a:buNone/>
              <a:defRPr b="0" i="0" sz="3000" u="none" cap="none" strike="noStrike"/>
            </a:lvl7pPr>
            <a:lvl8pPr indent="0" lvl="7" marL="0" marR="0" rtl="0" algn="l">
              <a:spcBef>
                <a:spcPts val="0"/>
              </a:spcBef>
              <a:buSzPct val="100000"/>
              <a:buNone/>
              <a:defRPr b="0" i="0" sz="3000" u="none" cap="none" strike="noStrike"/>
            </a:lvl8pPr>
            <a:lvl9pPr indent="0" lvl="8" marL="0" marR="0" rtl="0" algn="l">
              <a:spcBef>
                <a:spcPts val="0"/>
              </a:spcBef>
              <a:buSzPct val="100000"/>
              <a:buNone/>
              <a:defRPr b="0" i="0" sz="3000" u="none" cap="none" strike="noStrike"/>
            </a:lvl9pPr>
          </a:lstStyle>
          <a:p/>
        </p:txBody>
      </p:sp>
      <p:cxnSp>
        <p:nvCxnSpPr>
          <p:cNvPr id="22" name="Shape 22"/>
          <p:cNvCxnSpPr/>
          <p:nvPr/>
        </p:nvCxnSpPr>
        <p:spPr>
          <a:xfrm>
            <a:off x="4572000" y="1845300"/>
            <a:ext cx="0" cy="41631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lg" w="lg" type="none"/>
            <a:tailEnd len="lg" w="lg" type="none"/>
          </a:ln>
        </p:spPr>
      </p:cxnSp>
      <p:sp>
        <p:nvSpPr>
          <p:cNvPr id="23" name="Shape 23"/>
          <p:cNvSpPr txBox="1"/>
          <p:nvPr>
            <p:ph idx="1" type="body"/>
          </p:nvPr>
        </p:nvSpPr>
        <p:spPr>
          <a:xfrm>
            <a:off x="238350" y="1845300"/>
            <a:ext cx="4333500" cy="4163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lvl="0">
              <a:spcBef>
                <a:spcPts val="0"/>
              </a:spcBef>
              <a:buSzPct val="100000"/>
              <a:buFont typeface="Consolas"/>
              <a:buChar char="●"/>
              <a:defRPr sz="1200">
                <a:latin typeface="Consolas"/>
                <a:ea typeface="Consolas"/>
                <a:cs typeface="Consolas"/>
                <a:sym typeface="Consolas"/>
              </a:defRPr>
            </a:lvl1pPr>
            <a:lvl2pPr lvl="1">
              <a:spcBef>
                <a:spcPts val="0"/>
              </a:spcBef>
              <a:buSzPct val="100000"/>
              <a:buFont typeface="Consolas"/>
              <a:buChar char="○"/>
              <a:defRPr sz="1200">
                <a:latin typeface="Consolas"/>
                <a:ea typeface="Consolas"/>
                <a:cs typeface="Consolas"/>
                <a:sym typeface="Consolas"/>
              </a:defRPr>
            </a:lvl2pPr>
            <a:lvl3pPr lvl="2">
              <a:spcBef>
                <a:spcPts val="0"/>
              </a:spcBef>
              <a:buSzPct val="100000"/>
              <a:buFont typeface="Consolas"/>
              <a:buChar char="■"/>
              <a:defRPr sz="1200">
                <a:latin typeface="Consolas"/>
                <a:ea typeface="Consolas"/>
                <a:cs typeface="Consolas"/>
                <a:sym typeface="Consolas"/>
              </a:defRPr>
            </a:lvl3pPr>
            <a:lvl4pPr lvl="3">
              <a:spcBef>
                <a:spcPts val="0"/>
              </a:spcBef>
              <a:buSzPct val="100000"/>
              <a:buFont typeface="Consolas"/>
              <a:buChar char="●"/>
              <a:defRPr sz="1200">
                <a:latin typeface="Consolas"/>
                <a:ea typeface="Consolas"/>
                <a:cs typeface="Consolas"/>
                <a:sym typeface="Consolas"/>
              </a:defRPr>
            </a:lvl4pPr>
            <a:lvl5pPr lvl="4">
              <a:spcBef>
                <a:spcPts val="0"/>
              </a:spcBef>
              <a:buSzPct val="100000"/>
              <a:buFont typeface="Consolas"/>
              <a:buChar char="○"/>
              <a:defRPr sz="1200">
                <a:latin typeface="Consolas"/>
                <a:ea typeface="Consolas"/>
                <a:cs typeface="Consolas"/>
                <a:sym typeface="Consolas"/>
              </a:defRPr>
            </a:lvl5pPr>
            <a:lvl6pPr lvl="5">
              <a:spcBef>
                <a:spcPts val="0"/>
              </a:spcBef>
              <a:buSzPct val="100000"/>
              <a:buFont typeface="Consolas"/>
              <a:buChar char="■"/>
              <a:defRPr sz="1200">
                <a:latin typeface="Consolas"/>
                <a:ea typeface="Consolas"/>
                <a:cs typeface="Consolas"/>
                <a:sym typeface="Consolas"/>
              </a:defRPr>
            </a:lvl6pPr>
            <a:lvl7pPr lvl="6">
              <a:spcBef>
                <a:spcPts val="0"/>
              </a:spcBef>
              <a:buSzPct val="100000"/>
              <a:buFont typeface="Consolas"/>
              <a:buChar char="●"/>
              <a:defRPr sz="1200">
                <a:latin typeface="Consolas"/>
                <a:ea typeface="Consolas"/>
                <a:cs typeface="Consolas"/>
                <a:sym typeface="Consolas"/>
              </a:defRPr>
            </a:lvl7pPr>
            <a:lvl8pPr lvl="7">
              <a:spcBef>
                <a:spcPts val="0"/>
              </a:spcBef>
              <a:buSzPct val="100000"/>
              <a:buFont typeface="Consolas"/>
              <a:buChar char="○"/>
              <a:defRPr sz="1200">
                <a:latin typeface="Consolas"/>
                <a:ea typeface="Consolas"/>
                <a:cs typeface="Consolas"/>
                <a:sym typeface="Consolas"/>
              </a:defRPr>
            </a:lvl8pPr>
            <a:lvl9pPr lvl="8">
              <a:spcBef>
                <a:spcPts val="0"/>
              </a:spcBef>
              <a:buSzPct val="100000"/>
              <a:buFont typeface="Consolas"/>
              <a:buChar char="■"/>
              <a:defRPr sz="1200">
                <a:latin typeface="Consolas"/>
                <a:ea typeface="Consolas"/>
                <a:cs typeface="Consolas"/>
                <a:sym typeface="Consolas"/>
              </a:defRPr>
            </a:lvl9pPr>
          </a:lstStyle>
          <a:p/>
        </p:txBody>
      </p:sp>
      <p:sp>
        <p:nvSpPr>
          <p:cNvPr id="24" name="Shape 24"/>
          <p:cNvSpPr txBox="1"/>
          <p:nvPr>
            <p:ph idx="2" type="body"/>
          </p:nvPr>
        </p:nvSpPr>
        <p:spPr>
          <a:xfrm>
            <a:off x="4572150" y="1845300"/>
            <a:ext cx="4333500" cy="4163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lvl="0" rtl="0">
              <a:spcBef>
                <a:spcPts val="0"/>
              </a:spcBef>
              <a:buSzPct val="100000"/>
              <a:buFont typeface="Consolas"/>
              <a:buChar char="●"/>
              <a:defRPr sz="1200">
                <a:latin typeface="Consolas"/>
                <a:ea typeface="Consolas"/>
                <a:cs typeface="Consolas"/>
                <a:sym typeface="Consolas"/>
              </a:defRPr>
            </a:lvl1pPr>
            <a:lvl2pPr lvl="1" rtl="0">
              <a:spcBef>
                <a:spcPts val="0"/>
              </a:spcBef>
              <a:buSzPct val="100000"/>
              <a:buFont typeface="Consolas"/>
              <a:buChar char="○"/>
              <a:defRPr sz="1200">
                <a:latin typeface="Consolas"/>
                <a:ea typeface="Consolas"/>
                <a:cs typeface="Consolas"/>
                <a:sym typeface="Consolas"/>
              </a:defRPr>
            </a:lvl2pPr>
            <a:lvl3pPr lvl="2" rtl="0">
              <a:spcBef>
                <a:spcPts val="0"/>
              </a:spcBef>
              <a:buSzPct val="100000"/>
              <a:buFont typeface="Consolas"/>
              <a:buChar char="■"/>
              <a:defRPr sz="1200">
                <a:latin typeface="Consolas"/>
                <a:ea typeface="Consolas"/>
                <a:cs typeface="Consolas"/>
                <a:sym typeface="Consolas"/>
              </a:defRPr>
            </a:lvl3pPr>
            <a:lvl4pPr lvl="3" rtl="0">
              <a:spcBef>
                <a:spcPts val="0"/>
              </a:spcBef>
              <a:buSzPct val="100000"/>
              <a:buFont typeface="Consolas"/>
              <a:buChar char="●"/>
              <a:defRPr sz="1200">
                <a:latin typeface="Consolas"/>
                <a:ea typeface="Consolas"/>
                <a:cs typeface="Consolas"/>
                <a:sym typeface="Consolas"/>
              </a:defRPr>
            </a:lvl4pPr>
            <a:lvl5pPr lvl="4" rtl="0">
              <a:spcBef>
                <a:spcPts val="0"/>
              </a:spcBef>
              <a:buSzPct val="100000"/>
              <a:buFont typeface="Consolas"/>
              <a:buChar char="○"/>
              <a:defRPr sz="1200">
                <a:latin typeface="Consolas"/>
                <a:ea typeface="Consolas"/>
                <a:cs typeface="Consolas"/>
                <a:sym typeface="Consolas"/>
              </a:defRPr>
            </a:lvl5pPr>
            <a:lvl6pPr lvl="5" rtl="0">
              <a:spcBef>
                <a:spcPts val="0"/>
              </a:spcBef>
              <a:buSzPct val="100000"/>
              <a:buFont typeface="Consolas"/>
              <a:buChar char="■"/>
              <a:defRPr sz="1200">
                <a:latin typeface="Consolas"/>
                <a:ea typeface="Consolas"/>
                <a:cs typeface="Consolas"/>
                <a:sym typeface="Consolas"/>
              </a:defRPr>
            </a:lvl6pPr>
            <a:lvl7pPr lvl="6" rtl="0">
              <a:spcBef>
                <a:spcPts val="0"/>
              </a:spcBef>
              <a:buSzPct val="100000"/>
              <a:buFont typeface="Consolas"/>
              <a:buChar char="●"/>
              <a:defRPr sz="1200">
                <a:latin typeface="Consolas"/>
                <a:ea typeface="Consolas"/>
                <a:cs typeface="Consolas"/>
                <a:sym typeface="Consolas"/>
              </a:defRPr>
            </a:lvl7pPr>
            <a:lvl8pPr lvl="7" rtl="0">
              <a:spcBef>
                <a:spcPts val="0"/>
              </a:spcBef>
              <a:buSzPct val="100000"/>
              <a:buFont typeface="Consolas"/>
              <a:buChar char="○"/>
              <a:defRPr sz="1200">
                <a:latin typeface="Consolas"/>
                <a:ea typeface="Consolas"/>
                <a:cs typeface="Consolas"/>
                <a:sym typeface="Consolas"/>
              </a:defRPr>
            </a:lvl8pPr>
            <a:lvl9pPr lvl="8" rtl="0">
              <a:spcBef>
                <a:spcPts val="0"/>
              </a:spcBef>
              <a:buSzPct val="100000"/>
              <a:buFont typeface="Consolas"/>
              <a:buChar char="■"/>
              <a:defRPr sz="1200">
                <a:latin typeface="Consolas"/>
                <a:ea typeface="Consolas"/>
                <a:cs typeface="Consolas"/>
                <a:sym typeface="Consolas"/>
              </a:defRPr>
            </a:lvl9pPr>
          </a:lstStyle>
          <a:p/>
        </p:txBody>
      </p:sp>
      <p:sp>
        <p:nvSpPr>
          <p:cNvPr id="25" name="Shape 25"/>
          <p:cNvSpPr txBox="1"/>
          <p:nvPr>
            <p:ph idx="3" type="subTitle"/>
          </p:nvPr>
        </p:nvSpPr>
        <p:spPr>
          <a:xfrm>
            <a:off x="238350" y="1037925"/>
            <a:ext cx="8667300" cy="535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rIns="91425" wrap="square" tIns="91425"/>
          <a:lstStyle>
            <a:lvl1pPr indent="-342900" lvl="0" marL="457200" rtl="0" algn="ctr">
              <a:spcBef>
                <a:spcPts val="0"/>
              </a:spcBef>
              <a:buNone/>
              <a:defRPr sz="1800"/>
            </a:lvl1pPr>
            <a:lvl2pPr lvl="1" rtl="0">
              <a:spcBef>
                <a:spcPts val="0"/>
              </a:spcBef>
              <a:buNone/>
              <a:defRPr/>
            </a:lvl2pPr>
            <a:lvl3pPr lvl="2" rtl="0">
              <a:spcBef>
                <a:spcPts val="0"/>
              </a:spcBef>
              <a:buNone/>
              <a:defRPr/>
            </a:lvl3pPr>
            <a:lvl4pPr lvl="3" rtl="0">
              <a:spcBef>
                <a:spcPts val="0"/>
              </a:spcBef>
              <a:buNone/>
              <a:defRPr/>
            </a:lvl4pPr>
            <a:lvl5pPr lvl="4" rtl="0">
              <a:spcBef>
                <a:spcPts val="0"/>
              </a:spcBef>
              <a:buNone/>
              <a:defRPr/>
            </a:lvl5pPr>
            <a:lvl6pPr lvl="5" rtl="0">
              <a:spcBef>
                <a:spcPts val="0"/>
              </a:spcBef>
              <a:buNone/>
              <a:defRPr/>
            </a:lvl6pPr>
            <a:lvl7pPr lvl="6" rtl="0">
              <a:spcBef>
                <a:spcPts val="0"/>
              </a:spcBef>
              <a:buNone/>
              <a:defRPr/>
            </a:lvl7pPr>
            <a:lvl8pPr lvl="7" rtl="0">
              <a:spcBef>
                <a:spcPts val="0"/>
              </a:spcBef>
              <a:buNone/>
              <a:defRPr/>
            </a:lvl8pPr>
            <a:lvl9pPr lvl="8" rtl="0">
              <a:spcBef>
                <a:spcPts val="0"/>
              </a:spcBef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1 Code Box 1"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Shape 27"/>
          <p:cNvSpPr txBox="1"/>
          <p:nvPr>
            <p:ph type="title"/>
          </p:nvPr>
        </p:nvSpPr>
        <p:spPr>
          <a:xfrm>
            <a:off x="1371600" y="10"/>
            <a:ext cx="7772100" cy="894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indent="0" lvl="0" marL="0" marR="0" rtl="0" algn="l">
              <a:spcBef>
                <a:spcPts val="0"/>
              </a:spcBef>
              <a:buClr>
                <a:srgbClr val="1C4587"/>
              </a:buClr>
              <a:buSzPct val="100000"/>
              <a:buNone/>
              <a:defRPr b="0" i="0" sz="3600" u="none" cap="none" strike="noStrike">
                <a:solidFill>
                  <a:srgbClr val="1C4587"/>
                </a:solidFill>
              </a:defRPr>
            </a:lvl1pPr>
            <a:lvl2pPr indent="0" lvl="1" marL="0" marR="0" rtl="0" algn="l">
              <a:spcBef>
                <a:spcPts val="0"/>
              </a:spcBef>
              <a:buSzPct val="100000"/>
              <a:buNone/>
              <a:defRPr b="0" i="0" sz="3000" u="none" cap="none" strike="noStrike"/>
            </a:lvl2pPr>
            <a:lvl3pPr indent="0" lvl="2" marL="0" marR="0" rtl="0" algn="l">
              <a:spcBef>
                <a:spcPts val="0"/>
              </a:spcBef>
              <a:buSzPct val="100000"/>
              <a:buNone/>
              <a:defRPr b="0" i="0" sz="3000" u="none" cap="none" strike="noStrike"/>
            </a:lvl3pPr>
            <a:lvl4pPr indent="0" lvl="3" marL="0" marR="0" rtl="0" algn="l">
              <a:spcBef>
                <a:spcPts val="0"/>
              </a:spcBef>
              <a:buSzPct val="100000"/>
              <a:buNone/>
              <a:defRPr b="0" i="0" sz="3000" u="none" cap="none" strike="noStrike"/>
            </a:lvl4pPr>
            <a:lvl5pPr indent="0" lvl="4" marL="0" marR="0" rtl="0" algn="l">
              <a:spcBef>
                <a:spcPts val="0"/>
              </a:spcBef>
              <a:buSzPct val="100000"/>
              <a:buNone/>
              <a:defRPr b="0" i="0" sz="3000" u="none" cap="none" strike="noStrike"/>
            </a:lvl5pPr>
            <a:lvl6pPr indent="0" lvl="5" marL="0" marR="0" rtl="0" algn="l">
              <a:spcBef>
                <a:spcPts val="0"/>
              </a:spcBef>
              <a:buSzPct val="100000"/>
              <a:buNone/>
              <a:defRPr b="0" i="0" sz="3000" u="none" cap="none" strike="noStrike"/>
            </a:lvl6pPr>
            <a:lvl7pPr indent="0" lvl="6" marL="0" marR="0" rtl="0" algn="l">
              <a:spcBef>
                <a:spcPts val="0"/>
              </a:spcBef>
              <a:buSzPct val="100000"/>
              <a:buNone/>
              <a:defRPr b="0" i="0" sz="3000" u="none" cap="none" strike="noStrike"/>
            </a:lvl7pPr>
            <a:lvl8pPr indent="0" lvl="7" marL="0" marR="0" rtl="0" algn="l">
              <a:spcBef>
                <a:spcPts val="0"/>
              </a:spcBef>
              <a:buSzPct val="100000"/>
              <a:buNone/>
              <a:defRPr b="0" i="0" sz="3000" u="none" cap="none" strike="noStrike"/>
            </a:lvl8pPr>
            <a:lvl9pPr indent="0" lvl="8" marL="0" marR="0" rtl="0" algn="l">
              <a:spcBef>
                <a:spcPts val="0"/>
              </a:spcBef>
              <a:buSzPct val="100000"/>
              <a:buNone/>
              <a:defRPr b="0" i="0" sz="3000" u="none" cap="none" strike="noStrike"/>
            </a:lvl9pPr>
          </a:lstStyle>
          <a:p/>
        </p:txBody>
      </p:sp>
      <p:cxnSp>
        <p:nvCxnSpPr>
          <p:cNvPr id="28" name="Shape 28"/>
          <p:cNvCxnSpPr/>
          <p:nvPr/>
        </p:nvCxnSpPr>
        <p:spPr>
          <a:xfrm rot="10800000">
            <a:off x="445950" y="4019100"/>
            <a:ext cx="8252100" cy="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lg" w="lg" type="none"/>
            <a:tailEnd len="lg" w="lg" type="none"/>
          </a:ln>
        </p:spPr>
      </p:cxnSp>
      <p:sp>
        <p:nvSpPr>
          <p:cNvPr id="29" name="Shape 29"/>
          <p:cNvSpPr txBox="1"/>
          <p:nvPr>
            <p:ph idx="1" type="body"/>
          </p:nvPr>
        </p:nvSpPr>
        <p:spPr>
          <a:xfrm>
            <a:off x="445950" y="1845300"/>
            <a:ext cx="3982500" cy="217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lvl="0" rtl="0">
              <a:spcBef>
                <a:spcPts val="0"/>
              </a:spcBef>
              <a:buSzPct val="100000"/>
              <a:buFont typeface="Consolas"/>
              <a:buChar char="●"/>
              <a:defRPr sz="1200">
                <a:latin typeface="Consolas"/>
                <a:ea typeface="Consolas"/>
                <a:cs typeface="Consolas"/>
                <a:sym typeface="Consolas"/>
              </a:defRPr>
            </a:lvl1pPr>
            <a:lvl2pPr lvl="1" rtl="0">
              <a:spcBef>
                <a:spcPts val="0"/>
              </a:spcBef>
              <a:buSzPct val="100000"/>
              <a:buFont typeface="Consolas"/>
              <a:buChar char="○"/>
              <a:defRPr sz="1200">
                <a:latin typeface="Consolas"/>
                <a:ea typeface="Consolas"/>
                <a:cs typeface="Consolas"/>
                <a:sym typeface="Consolas"/>
              </a:defRPr>
            </a:lvl2pPr>
            <a:lvl3pPr lvl="2" rtl="0">
              <a:spcBef>
                <a:spcPts val="0"/>
              </a:spcBef>
              <a:buSzPct val="100000"/>
              <a:buFont typeface="Consolas"/>
              <a:buChar char="■"/>
              <a:defRPr sz="1200">
                <a:latin typeface="Consolas"/>
                <a:ea typeface="Consolas"/>
                <a:cs typeface="Consolas"/>
                <a:sym typeface="Consolas"/>
              </a:defRPr>
            </a:lvl3pPr>
            <a:lvl4pPr lvl="3" rtl="0">
              <a:spcBef>
                <a:spcPts val="0"/>
              </a:spcBef>
              <a:buSzPct val="100000"/>
              <a:buFont typeface="Consolas"/>
              <a:buChar char="●"/>
              <a:defRPr sz="1200">
                <a:latin typeface="Consolas"/>
                <a:ea typeface="Consolas"/>
                <a:cs typeface="Consolas"/>
                <a:sym typeface="Consolas"/>
              </a:defRPr>
            </a:lvl4pPr>
            <a:lvl5pPr lvl="4" rtl="0">
              <a:spcBef>
                <a:spcPts val="0"/>
              </a:spcBef>
              <a:buSzPct val="100000"/>
              <a:buFont typeface="Consolas"/>
              <a:buChar char="○"/>
              <a:defRPr sz="1200">
                <a:latin typeface="Consolas"/>
                <a:ea typeface="Consolas"/>
                <a:cs typeface="Consolas"/>
                <a:sym typeface="Consolas"/>
              </a:defRPr>
            </a:lvl5pPr>
            <a:lvl6pPr lvl="5" rtl="0">
              <a:spcBef>
                <a:spcPts val="0"/>
              </a:spcBef>
              <a:buSzPct val="100000"/>
              <a:buFont typeface="Consolas"/>
              <a:buChar char="■"/>
              <a:defRPr sz="1200">
                <a:latin typeface="Consolas"/>
                <a:ea typeface="Consolas"/>
                <a:cs typeface="Consolas"/>
                <a:sym typeface="Consolas"/>
              </a:defRPr>
            </a:lvl6pPr>
            <a:lvl7pPr lvl="6" rtl="0">
              <a:spcBef>
                <a:spcPts val="0"/>
              </a:spcBef>
              <a:buSzPct val="100000"/>
              <a:buFont typeface="Consolas"/>
              <a:buChar char="●"/>
              <a:defRPr sz="1200">
                <a:latin typeface="Consolas"/>
                <a:ea typeface="Consolas"/>
                <a:cs typeface="Consolas"/>
                <a:sym typeface="Consolas"/>
              </a:defRPr>
            </a:lvl7pPr>
            <a:lvl8pPr lvl="7" rtl="0">
              <a:spcBef>
                <a:spcPts val="0"/>
              </a:spcBef>
              <a:buSzPct val="100000"/>
              <a:buFont typeface="Consolas"/>
              <a:buChar char="○"/>
              <a:defRPr sz="1200">
                <a:latin typeface="Consolas"/>
                <a:ea typeface="Consolas"/>
                <a:cs typeface="Consolas"/>
                <a:sym typeface="Consolas"/>
              </a:defRPr>
            </a:lvl8pPr>
            <a:lvl9pPr lvl="8" rtl="0">
              <a:spcBef>
                <a:spcPts val="0"/>
              </a:spcBef>
              <a:buSzPct val="100000"/>
              <a:buFont typeface="Consolas"/>
              <a:buChar char="■"/>
              <a:defRPr sz="1200">
                <a:latin typeface="Consolas"/>
                <a:ea typeface="Consolas"/>
                <a:cs typeface="Consolas"/>
                <a:sym typeface="Consolas"/>
              </a:defRPr>
            </a:lvl9pPr>
          </a:lstStyle>
          <a:p/>
        </p:txBody>
      </p:sp>
      <p:sp>
        <p:nvSpPr>
          <p:cNvPr id="30" name="Shape 30"/>
          <p:cNvSpPr txBox="1"/>
          <p:nvPr>
            <p:ph idx="2" type="subTitle"/>
          </p:nvPr>
        </p:nvSpPr>
        <p:spPr>
          <a:xfrm>
            <a:off x="238350" y="1037925"/>
            <a:ext cx="8667300" cy="535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rIns="91425" wrap="square" tIns="91425"/>
          <a:lstStyle>
            <a:lvl1pPr indent="-342900" lvl="0" marL="457200" rtl="0" algn="ctr">
              <a:spcBef>
                <a:spcPts val="0"/>
              </a:spcBef>
              <a:buNone/>
              <a:defRPr sz="1800"/>
            </a:lvl1pPr>
            <a:lvl2pPr lvl="1" rtl="0">
              <a:spcBef>
                <a:spcPts val="0"/>
              </a:spcBef>
              <a:buNone/>
              <a:defRPr/>
            </a:lvl2pPr>
            <a:lvl3pPr lvl="2" rtl="0">
              <a:spcBef>
                <a:spcPts val="0"/>
              </a:spcBef>
              <a:buNone/>
              <a:defRPr/>
            </a:lvl3pPr>
            <a:lvl4pPr lvl="3" rtl="0">
              <a:spcBef>
                <a:spcPts val="0"/>
              </a:spcBef>
              <a:buNone/>
              <a:defRPr/>
            </a:lvl4pPr>
            <a:lvl5pPr lvl="4" rtl="0">
              <a:spcBef>
                <a:spcPts val="0"/>
              </a:spcBef>
              <a:buNone/>
              <a:defRPr/>
            </a:lvl5pPr>
            <a:lvl6pPr lvl="5" rtl="0">
              <a:spcBef>
                <a:spcPts val="0"/>
              </a:spcBef>
              <a:buNone/>
              <a:defRPr/>
            </a:lvl6pPr>
            <a:lvl7pPr lvl="6" rtl="0">
              <a:spcBef>
                <a:spcPts val="0"/>
              </a:spcBef>
              <a:buNone/>
              <a:defRPr/>
            </a:lvl7pPr>
            <a:lvl8pPr lvl="7" rtl="0">
              <a:spcBef>
                <a:spcPts val="0"/>
              </a:spcBef>
              <a:buNone/>
              <a:defRPr/>
            </a:lvl8pPr>
            <a:lvl9pPr lvl="8" rtl="0">
              <a:spcBef>
                <a:spcPts val="0"/>
              </a:spcBef>
              <a:buNone/>
              <a:defRPr/>
            </a:lvl9pPr>
          </a:lstStyle>
          <a:p/>
        </p:txBody>
      </p:sp>
      <p:sp>
        <p:nvSpPr>
          <p:cNvPr id="31" name="Shape 31"/>
          <p:cNvSpPr txBox="1"/>
          <p:nvPr>
            <p:ph idx="3" type="body"/>
          </p:nvPr>
        </p:nvSpPr>
        <p:spPr>
          <a:xfrm>
            <a:off x="4715550" y="1845300"/>
            <a:ext cx="3982500" cy="217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lvl="0" rtl="0">
              <a:spcBef>
                <a:spcPts val="0"/>
              </a:spcBef>
              <a:buSzPct val="100000"/>
              <a:buFont typeface="Consolas"/>
              <a:buChar char="●"/>
              <a:defRPr sz="1200">
                <a:latin typeface="Consolas"/>
                <a:ea typeface="Consolas"/>
                <a:cs typeface="Consolas"/>
                <a:sym typeface="Consolas"/>
              </a:defRPr>
            </a:lvl1pPr>
            <a:lvl2pPr lvl="1" rtl="0">
              <a:spcBef>
                <a:spcPts val="0"/>
              </a:spcBef>
              <a:buSzPct val="100000"/>
              <a:buFont typeface="Consolas"/>
              <a:buChar char="○"/>
              <a:defRPr sz="1200">
                <a:latin typeface="Consolas"/>
                <a:ea typeface="Consolas"/>
                <a:cs typeface="Consolas"/>
                <a:sym typeface="Consolas"/>
              </a:defRPr>
            </a:lvl2pPr>
            <a:lvl3pPr lvl="2" rtl="0">
              <a:spcBef>
                <a:spcPts val="0"/>
              </a:spcBef>
              <a:buSzPct val="100000"/>
              <a:buFont typeface="Consolas"/>
              <a:buChar char="■"/>
              <a:defRPr sz="1200">
                <a:latin typeface="Consolas"/>
                <a:ea typeface="Consolas"/>
                <a:cs typeface="Consolas"/>
                <a:sym typeface="Consolas"/>
              </a:defRPr>
            </a:lvl3pPr>
            <a:lvl4pPr lvl="3" rtl="0">
              <a:spcBef>
                <a:spcPts val="0"/>
              </a:spcBef>
              <a:buSzPct val="100000"/>
              <a:buFont typeface="Consolas"/>
              <a:buChar char="●"/>
              <a:defRPr sz="1200">
                <a:latin typeface="Consolas"/>
                <a:ea typeface="Consolas"/>
                <a:cs typeface="Consolas"/>
                <a:sym typeface="Consolas"/>
              </a:defRPr>
            </a:lvl4pPr>
            <a:lvl5pPr lvl="4" rtl="0">
              <a:spcBef>
                <a:spcPts val="0"/>
              </a:spcBef>
              <a:buSzPct val="100000"/>
              <a:buFont typeface="Consolas"/>
              <a:buChar char="○"/>
              <a:defRPr sz="1200">
                <a:latin typeface="Consolas"/>
                <a:ea typeface="Consolas"/>
                <a:cs typeface="Consolas"/>
                <a:sym typeface="Consolas"/>
              </a:defRPr>
            </a:lvl5pPr>
            <a:lvl6pPr lvl="5" rtl="0">
              <a:spcBef>
                <a:spcPts val="0"/>
              </a:spcBef>
              <a:buSzPct val="100000"/>
              <a:buFont typeface="Consolas"/>
              <a:buChar char="■"/>
              <a:defRPr sz="1200">
                <a:latin typeface="Consolas"/>
                <a:ea typeface="Consolas"/>
                <a:cs typeface="Consolas"/>
                <a:sym typeface="Consolas"/>
              </a:defRPr>
            </a:lvl6pPr>
            <a:lvl7pPr lvl="6" rtl="0">
              <a:spcBef>
                <a:spcPts val="0"/>
              </a:spcBef>
              <a:buSzPct val="100000"/>
              <a:buFont typeface="Consolas"/>
              <a:buChar char="●"/>
              <a:defRPr sz="1200">
                <a:latin typeface="Consolas"/>
                <a:ea typeface="Consolas"/>
                <a:cs typeface="Consolas"/>
                <a:sym typeface="Consolas"/>
              </a:defRPr>
            </a:lvl7pPr>
            <a:lvl8pPr lvl="7" rtl="0">
              <a:spcBef>
                <a:spcPts val="0"/>
              </a:spcBef>
              <a:buSzPct val="100000"/>
              <a:buFont typeface="Consolas"/>
              <a:buChar char="○"/>
              <a:defRPr sz="1200">
                <a:latin typeface="Consolas"/>
                <a:ea typeface="Consolas"/>
                <a:cs typeface="Consolas"/>
                <a:sym typeface="Consolas"/>
              </a:defRPr>
            </a:lvl8pPr>
            <a:lvl9pPr lvl="8" rtl="0">
              <a:spcBef>
                <a:spcPts val="0"/>
              </a:spcBef>
              <a:buSzPct val="100000"/>
              <a:buFont typeface="Consolas"/>
              <a:buChar char="■"/>
              <a:defRPr sz="1200">
                <a:latin typeface="Consolas"/>
                <a:ea typeface="Consolas"/>
                <a:cs typeface="Consolas"/>
                <a:sym typeface="Consolas"/>
              </a:defRPr>
            </a:lvl9pPr>
          </a:lstStyle>
          <a:p/>
        </p:txBody>
      </p:sp>
      <p:sp>
        <p:nvSpPr>
          <p:cNvPr id="32" name="Shape 32"/>
          <p:cNvSpPr txBox="1"/>
          <p:nvPr>
            <p:ph idx="4" type="body"/>
          </p:nvPr>
        </p:nvSpPr>
        <p:spPr>
          <a:xfrm>
            <a:off x="445950" y="4019100"/>
            <a:ext cx="8252100" cy="2262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lvl="0" rtl="0" algn="ctr">
              <a:spcBef>
                <a:spcPts val="0"/>
              </a:spcBef>
              <a:buSzPct val="100000"/>
              <a:buFont typeface="Consolas"/>
              <a:buChar char="●"/>
              <a:defRPr sz="1200">
                <a:latin typeface="Consolas"/>
                <a:ea typeface="Consolas"/>
                <a:cs typeface="Consolas"/>
                <a:sym typeface="Consolas"/>
              </a:defRPr>
            </a:lvl1pPr>
            <a:lvl2pPr lvl="1" rtl="0" algn="ctr">
              <a:spcBef>
                <a:spcPts val="0"/>
              </a:spcBef>
              <a:buSzPct val="100000"/>
              <a:buFont typeface="Consolas"/>
              <a:buChar char="○"/>
              <a:defRPr sz="1200">
                <a:latin typeface="Consolas"/>
                <a:ea typeface="Consolas"/>
                <a:cs typeface="Consolas"/>
                <a:sym typeface="Consolas"/>
              </a:defRPr>
            </a:lvl2pPr>
            <a:lvl3pPr lvl="2" rtl="0" algn="ctr">
              <a:spcBef>
                <a:spcPts val="0"/>
              </a:spcBef>
              <a:buSzPct val="100000"/>
              <a:buFont typeface="Consolas"/>
              <a:buChar char="■"/>
              <a:defRPr sz="1200">
                <a:latin typeface="Consolas"/>
                <a:ea typeface="Consolas"/>
                <a:cs typeface="Consolas"/>
                <a:sym typeface="Consolas"/>
              </a:defRPr>
            </a:lvl3pPr>
            <a:lvl4pPr lvl="3" rtl="0" algn="ctr">
              <a:spcBef>
                <a:spcPts val="0"/>
              </a:spcBef>
              <a:buSzPct val="100000"/>
              <a:buFont typeface="Consolas"/>
              <a:buChar char="●"/>
              <a:defRPr sz="1200">
                <a:latin typeface="Consolas"/>
                <a:ea typeface="Consolas"/>
                <a:cs typeface="Consolas"/>
                <a:sym typeface="Consolas"/>
              </a:defRPr>
            </a:lvl4pPr>
            <a:lvl5pPr lvl="4" rtl="0" algn="ctr">
              <a:spcBef>
                <a:spcPts val="0"/>
              </a:spcBef>
              <a:buSzPct val="100000"/>
              <a:buFont typeface="Consolas"/>
              <a:buChar char="○"/>
              <a:defRPr sz="1200">
                <a:latin typeface="Consolas"/>
                <a:ea typeface="Consolas"/>
                <a:cs typeface="Consolas"/>
                <a:sym typeface="Consolas"/>
              </a:defRPr>
            </a:lvl5pPr>
            <a:lvl6pPr lvl="5" rtl="0" algn="ctr">
              <a:spcBef>
                <a:spcPts val="0"/>
              </a:spcBef>
              <a:buSzPct val="100000"/>
              <a:buFont typeface="Consolas"/>
              <a:buChar char="■"/>
              <a:defRPr sz="1200">
                <a:latin typeface="Consolas"/>
                <a:ea typeface="Consolas"/>
                <a:cs typeface="Consolas"/>
                <a:sym typeface="Consolas"/>
              </a:defRPr>
            </a:lvl6pPr>
            <a:lvl7pPr lvl="6" rtl="0" algn="ctr">
              <a:spcBef>
                <a:spcPts val="0"/>
              </a:spcBef>
              <a:buSzPct val="100000"/>
              <a:buFont typeface="Consolas"/>
              <a:buChar char="●"/>
              <a:defRPr sz="1200">
                <a:latin typeface="Consolas"/>
                <a:ea typeface="Consolas"/>
                <a:cs typeface="Consolas"/>
                <a:sym typeface="Consolas"/>
              </a:defRPr>
            </a:lvl7pPr>
            <a:lvl8pPr lvl="7" rtl="0" algn="ctr">
              <a:spcBef>
                <a:spcPts val="0"/>
              </a:spcBef>
              <a:buSzPct val="100000"/>
              <a:buFont typeface="Consolas"/>
              <a:buChar char="○"/>
              <a:defRPr sz="1200">
                <a:latin typeface="Consolas"/>
                <a:ea typeface="Consolas"/>
                <a:cs typeface="Consolas"/>
                <a:sym typeface="Consolas"/>
              </a:defRPr>
            </a:lvl8pPr>
            <a:lvl9pPr lvl="8" rtl="0" algn="ctr">
              <a:spcBef>
                <a:spcPts val="0"/>
              </a:spcBef>
              <a:buSzPct val="100000"/>
              <a:buFont typeface="Consolas"/>
              <a:buChar char="■"/>
              <a:defRPr sz="1200">
                <a:latin typeface="Consolas"/>
                <a:ea typeface="Consolas"/>
                <a:cs typeface="Consolas"/>
                <a:sym typeface="Consolas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1 Code Box 1 1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hape 34"/>
          <p:cNvSpPr txBox="1"/>
          <p:nvPr>
            <p:ph type="title"/>
          </p:nvPr>
        </p:nvSpPr>
        <p:spPr>
          <a:xfrm>
            <a:off x="1371600" y="10"/>
            <a:ext cx="7772100" cy="894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indent="0" lvl="0" marL="0" marR="0" rtl="0" algn="l">
              <a:spcBef>
                <a:spcPts val="0"/>
              </a:spcBef>
              <a:buClr>
                <a:srgbClr val="1C4587"/>
              </a:buClr>
              <a:buSzPct val="100000"/>
              <a:buNone/>
              <a:defRPr b="0" i="0" sz="3600" u="none" cap="none" strike="noStrike">
                <a:solidFill>
                  <a:srgbClr val="1C4587"/>
                </a:solidFill>
              </a:defRPr>
            </a:lvl1pPr>
            <a:lvl2pPr indent="0" lvl="1" marL="0" marR="0" rtl="0" algn="l">
              <a:spcBef>
                <a:spcPts val="0"/>
              </a:spcBef>
              <a:buSzPct val="100000"/>
              <a:buNone/>
              <a:defRPr b="0" i="0" sz="3000" u="none" cap="none" strike="noStrike"/>
            </a:lvl2pPr>
            <a:lvl3pPr indent="0" lvl="2" marL="0" marR="0" rtl="0" algn="l">
              <a:spcBef>
                <a:spcPts val="0"/>
              </a:spcBef>
              <a:buSzPct val="100000"/>
              <a:buNone/>
              <a:defRPr b="0" i="0" sz="3000" u="none" cap="none" strike="noStrike"/>
            </a:lvl3pPr>
            <a:lvl4pPr indent="0" lvl="3" marL="0" marR="0" rtl="0" algn="l">
              <a:spcBef>
                <a:spcPts val="0"/>
              </a:spcBef>
              <a:buSzPct val="100000"/>
              <a:buNone/>
              <a:defRPr b="0" i="0" sz="3000" u="none" cap="none" strike="noStrike"/>
            </a:lvl4pPr>
            <a:lvl5pPr indent="0" lvl="4" marL="0" marR="0" rtl="0" algn="l">
              <a:spcBef>
                <a:spcPts val="0"/>
              </a:spcBef>
              <a:buSzPct val="100000"/>
              <a:buNone/>
              <a:defRPr b="0" i="0" sz="3000" u="none" cap="none" strike="noStrike"/>
            </a:lvl5pPr>
            <a:lvl6pPr indent="0" lvl="5" marL="0" marR="0" rtl="0" algn="l">
              <a:spcBef>
                <a:spcPts val="0"/>
              </a:spcBef>
              <a:buSzPct val="100000"/>
              <a:buNone/>
              <a:defRPr b="0" i="0" sz="3000" u="none" cap="none" strike="noStrike"/>
            </a:lvl6pPr>
            <a:lvl7pPr indent="0" lvl="6" marL="0" marR="0" rtl="0" algn="l">
              <a:spcBef>
                <a:spcPts val="0"/>
              </a:spcBef>
              <a:buSzPct val="100000"/>
              <a:buNone/>
              <a:defRPr b="0" i="0" sz="3000" u="none" cap="none" strike="noStrike"/>
            </a:lvl7pPr>
            <a:lvl8pPr indent="0" lvl="7" marL="0" marR="0" rtl="0" algn="l">
              <a:spcBef>
                <a:spcPts val="0"/>
              </a:spcBef>
              <a:buSzPct val="100000"/>
              <a:buNone/>
              <a:defRPr b="0" i="0" sz="3000" u="none" cap="none" strike="noStrike"/>
            </a:lvl8pPr>
            <a:lvl9pPr indent="0" lvl="8" marL="0" marR="0" rtl="0" algn="l">
              <a:spcBef>
                <a:spcPts val="0"/>
              </a:spcBef>
              <a:buSzPct val="100000"/>
              <a:buNone/>
              <a:defRPr b="0" i="0" sz="3000" u="none" cap="none" strike="noStrike"/>
            </a:lvl9pPr>
          </a:lstStyle>
          <a:p/>
        </p:txBody>
      </p:sp>
      <p:cxnSp>
        <p:nvCxnSpPr>
          <p:cNvPr id="35" name="Shape 35"/>
          <p:cNvCxnSpPr/>
          <p:nvPr/>
        </p:nvCxnSpPr>
        <p:spPr>
          <a:xfrm rot="10800000">
            <a:off x="445950" y="4019100"/>
            <a:ext cx="8252100" cy="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lg" w="lg" type="none"/>
            <a:tailEnd len="lg" w="lg" type="none"/>
          </a:ln>
        </p:spPr>
      </p:cxnSp>
      <p:sp>
        <p:nvSpPr>
          <p:cNvPr id="36" name="Shape 36"/>
          <p:cNvSpPr txBox="1"/>
          <p:nvPr>
            <p:ph idx="1" type="body"/>
          </p:nvPr>
        </p:nvSpPr>
        <p:spPr>
          <a:xfrm>
            <a:off x="445950" y="1845300"/>
            <a:ext cx="3982500" cy="217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lvl="0" rtl="0">
              <a:spcBef>
                <a:spcPts val="0"/>
              </a:spcBef>
              <a:buSzPct val="100000"/>
              <a:buFont typeface="Consolas"/>
              <a:buChar char="●"/>
              <a:defRPr sz="1200">
                <a:latin typeface="Consolas"/>
                <a:ea typeface="Consolas"/>
                <a:cs typeface="Consolas"/>
                <a:sym typeface="Consolas"/>
              </a:defRPr>
            </a:lvl1pPr>
            <a:lvl2pPr lvl="1" rtl="0">
              <a:spcBef>
                <a:spcPts val="0"/>
              </a:spcBef>
              <a:buSzPct val="100000"/>
              <a:buFont typeface="Consolas"/>
              <a:buChar char="○"/>
              <a:defRPr sz="1200">
                <a:latin typeface="Consolas"/>
                <a:ea typeface="Consolas"/>
                <a:cs typeface="Consolas"/>
                <a:sym typeface="Consolas"/>
              </a:defRPr>
            </a:lvl2pPr>
            <a:lvl3pPr lvl="2" rtl="0">
              <a:spcBef>
                <a:spcPts val="0"/>
              </a:spcBef>
              <a:buSzPct val="100000"/>
              <a:buFont typeface="Consolas"/>
              <a:buChar char="■"/>
              <a:defRPr sz="1200">
                <a:latin typeface="Consolas"/>
                <a:ea typeface="Consolas"/>
                <a:cs typeface="Consolas"/>
                <a:sym typeface="Consolas"/>
              </a:defRPr>
            </a:lvl3pPr>
            <a:lvl4pPr lvl="3" rtl="0">
              <a:spcBef>
                <a:spcPts val="0"/>
              </a:spcBef>
              <a:buSzPct val="100000"/>
              <a:buFont typeface="Consolas"/>
              <a:buChar char="●"/>
              <a:defRPr sz="1200">
                <a:latin typeface="Consolas"/>
                <a:ea typeface="Consolas"/>
                <a:cs typeface="Consolas"/>
                <a:sym typeface="Consolas"/>
              </a:defRPr>
            </a:lvl4pPr>
            <a:lvl5pPr lvl="4" rtl="0">
              <a:spcBef>
                <a:spcPts val="0"/>
              </a:spcBef>
              <a:buSzPct val="100000"/>
              <a:buFont typeface="Consolas"/>
              <a:buChar char="○"/>
              <a:defRPr sz="1200">
                <a:latin typeface="Consolas"/>
                <a:ea typeface="Consolas"/>
                <a:cs typeface="Consolas"/>
                <a:sym typeface="Consolas"/>
              </a:defRPr>
            </a:lvl5pPr>
            <a:lvl6pPr lvl="5" rtl="0">
              <a:spcBef>
                <a:spcPts val="0"/>
              </a:spcBef>
              <a:buSzPct val="100000"/>
              <a:buFont typeface="Consolas"/>
              <a:buChar char="■"/>
              <a:defRPr sz="1200">
                <a:latin typeface="Consolas"/>
                <a:ea typeface="Consolas"/>
                <a:cs typeface="Consolas"/>
                <a:sym typeface="Consolas"/>
              </a:defRPr>
            </a:lvl6pPr>
            <a:lvl7pPr lvl="6" rtl="0">
              <a:spcBef>
                <a:spcPts val="0"/>
              </a:spcBef>
              <a:buSzPct val="100000"/>
              <a:buFont typeface="Consolas"/>
              <a:buChar char="●"/>
              <a:defRPr sz="1200">
                <a:latin typeface="Consolas"/>
                <a:ea typeface="Consolas"/>
                <a:cs typeface="Consolas"/>
                <a:sym typeface="Consolas"/>
              </a:defRPr>
            </a:lvl7pPr>
            <a:lvl8pPr lvl="7" rtl="0">
              <a:spcBef>
                <a:spcPts val="0"/>
              </a:spcBef>
              <a:buSzPct val="100000"/>
              <a:buFont typeface="Consolas"/>
              <a:buChar char="○"/>
              <a:defRPr sz="1200">
                <a:latin typeface="Consolas"/>
                <a:ea typeface="Consolas"/>
                <a:cs typeface="Consolas"/>
                <a:sym typeface="Consolas"/>
              </a:defRPr>
            </a:lvl8pPr>
            <a:lvl9pPr lvl="8" rtl="0">
              <a:spcBef>
                <a:spcPts val="0"/>
              </a:spcBef>
              <a:buSzPct val="100000"/>
              <a:buFont typeface="Consolas"/>
              <a:buChar char="■"/>
              <a:defRPr sz="1200">
                <a:latin typeface="Consolas"/>
                <a:ea typeface="Consolas"/>
                <a:cs typeface="Consolas"/>
                <a:sym typeface="Consolas"/>
              </a:defRPr>
            </a:lvl9pPr>
          </a:lstStyle>
          <a:p/>
        </p:txBody>
      </p:sp>
      <p:sp>
        <p:nvSpPr>
          <p:cNvPr id="37" name="Shape 37"/>
          <p:cNvSpPr txBox="1"/>
          <p:nvPr>
            <p:ph idx="2" type="subTitle"/>
          </p:nvPr>
        </p:nvSpPr>
        <p:spPr>
          <a:xfrm>
            <a:off x="238350" y="1037925"/>
            <a:ext cx="8667300" cy="535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rIns="91425" wrap="square" tIns="91425"/>
          <a:lstStyle>
            <a:lvl1pPr indent="-342900" lvl="0" marL="457200" rtl="0" algn="ctr">
              <a:spcBef>
                <a:spcPts val="0"/>
              </a:spcBef>
              <a:buNone/>
              <a:defRPr sz="1800"/>
            </a:lvl1pPr>
            <a:lvl2pPr lvl="1" rtl="0">
              <a:spcBef>
                <a:spcPts val="0"/>
              </a:spcBef>
              <a:buNone/>
              <a:defRPr/>
            </a:lvl2pPr>
            <a:lvl3pPr lvl="2" rtl="0">
              <a:spcBef>
                <a:spcPts val="0"/>
              </a:spcBef>
              <a:buNone/>
              <a:defRPr/>
            </a:lvl3pPr>
            <a:lvl4pPr lvl="3" rtl="0">
              <a:spcBef>
                <a:spcPts val="0"/>
              </a:spcBef>
              <a:buNone/>
              <a:defRPr/>
            </a:lvl4pPr>
            <a:lvl5pPr lvl="4" rtl="0">
              <a:spcBef>
                <a:spcPts val="0"/>
              </a:spcBef>
              <a:buNone/>
              <a:defRPr/>
            </a:lvl5pPr>
            <a:lvl6pPr lvl="5" rtl="0">
              <a:spcBef>
                <a:spcPts val="0"/>
              </a:spcBef>
              <a:buNone/>
              <a:defRPr/>
            </a:lvl6pPr>
            <a:lvl7pPr lvl="6" rtl="0">
              <a:spcBef>
                <a:spcPts val="0"/>
              </a:spcBef>
              <a:buNone/>
              <a:defRPr/>
            </a:lvl7pPr>
            <a:lvl8pPr lvl="7" rtl="0">
              <a:spcBef>
                <a:spcPts val="0"/>
              </a:spcBef>
              <a:buNone/>
              <a:defRPr/>
            </a:lvl8pPr>
            <a:lvl9pPr lvl="8" rtl="0">
              <a:spcBef>
                <a:spcPts val="0"/>
              </a:spcBef>
              <a:buNone/>
              <a:defRPr/>
            </a:lvl9pPr>
          </a:lstStyle>
          <a:p/>
        </p:txBody>
      </p:sp>
      <p:sp>
        <p:nvSpPr>
          <p:cNvPr id="38" name="Shape 38"/>
          <p:cNvSpPr txBox="1"/>
          <p:nvPr>
            <p:ph idx="3" type="body"/>
          </p:nvPr>
        </p:nvSpPr>
        <p:spPr>
          <a:xfrm>
            <a:off x="4715550" y="1845300"/>
            <a:ext cx="3982500" cy="217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lvl="0" rtl="0">
              <a:spcBef>
                <a:spcPts val="0"/>
              </a:spcBef>
              <a:buSzPct val="100000"/>
              <a:buFont typeface="Consolas"/>
              <a:buChar char="●"/>
              <a:defRPr sz="1200">
                <a:latin typeface="Consolas"/>
                <a:ea typeface="Consolas"/>
                <a:cs typeface="Consolas"/>
                <a:sym typeface="Consolas"/>
              </a:defRPr>
            </a:lvl1pPr>
            <a:lvl2pPr lvl="1" rtl="0">
              <a:spcBef>
                <a:spcPts val="0"/>
              </a:spcBef>
              <a:buSzPct val="100000"/>
              <a:buFont typeface="Consolas"/>
              <a:buChar char="○"/>
              <a:defRPr sz="1200">
                <a:latin typeface="Consolas"/>
                <a:ea typeface="Consolas"/>
                <a:cs typeface="Consolas"/>
                <a:sym typeface="Consolas"/>
              </a:defRPr>
            </a:lvl2pPr>
            <a:lvl3pPr lvl="2" rtl="0">
              <a:spcBef>
                <a:spcPts val="0"/>
              </a:spcBef>
              <a:buSzPct val="100000"/>
              <a:buFont typeface="Consolas"/>
              <a:buChar char="■"/>
              <a:defRPr sz="1200">
                <a:latin typeface="Consolas"/>
                <a:ea typeface="Consolas"/>
                <a:cs typeface="Consolas"/>
                <a:sym typeface="Consolas"/>
              </a:defRPr>
            </a:lvl3pPr>
            <a:lvl4pPr lvl="3" rtl="0">
              <a:spcBef>
                <a:spcPts val="0"/>
              </a:spcBef>
              <a:buSzPct val="100000"/>
              <a:buFont typeface="Consolas"/>
              <a:buChar char="●"/>
              <a:defRPr sz="1200">
                <a:latin typeface="Consolas"/>
                <a:ea typeface="Consolas"/>
                <a:cs typeface="Consolas"/>
                <a:sym typeface="Consolas"/>
              </a:defRPr>
            </a:lvl4pPr>
            <a:lvl5pPr lvl="4" rtl="0">
              <a:spcBef>
                <a:spcPts val="0"/>
              </a:spcBef>
              <a:buSzPct val="100000"/>
              <a:buFont typeface="Consolas"/>
              <a:buChar char="○"/>
              <a:defRPr sz="1200">
                <a:latin typeface="Consolas"/>
                <a:ea typeface="Consolas"/>
                <a:cs typeface="Consolas"/>
                <a:sym typeface="Consolas"/>
              </a:defRPr>
            </a:lvl5pPr>
            <a:lvl6pPr lvl="5" rtl="0">
              <a:spcBef>
                <a:spcPts val="0"/>
              </a:spcBef>
              <a:buSzPct val="100000"/>
              <a:buFont typeface="Consolas"/>
              <a:buChar char="■"/>
              <a:defRPr sz="1200">
                <a:latin typeface="Consolas"/>
                <a:ea typeface="Consolas"/>
                <a:cs typeface="Consolas"/>
                <a:sym typeface="Consolas"/>
              </a:defRPr>
            </a:lvl6pPr>
            <a:lvl7pPr lvl="6" rtl="0">
              <a:spcBef>
                <a:spcPts val="0"/>
              </a:spcBef>
              <a:buSzPct val="100000"/>
              <a:buFont typeface="Consolas"/>
              <a:buChar char="●"/>
              <a:defRPr sz="1200">
                <a:latin typeface="Consolas"/>
                <a:ea typeface="Consolas"/>
                <a:cs typeface="Consolas"/>
                <a:sym typeface="Consolas"/>
              </a:defRPr>
            </a:lvl7pPr>
            <a:lvl8pPr lvl="7" rtl="0">
              <a:spcBef>
                <a:spcPts val="0"/>
              </a:spcBef>
              <a:buSzPct val="100000"/>
              <a:buFont typeface="Consolas"/>
              <a:buChar char="○"/>
              <a:defRPr sz="1200">
                <a:latin typeface="Consolas"/>
                <a:ea typeface="Consolas"/>
                <a:cs typeface="Consolas"/>
                <a:sym typeface="Consolas"/>
              </a:defRPr>
            </a:lvl8pPr>
            <a:lvl9pPr lvl="8" rtl="0">
              <a:spcBef>
                <a:spcPts val="0"/>
              </a:spcBef>
              <a:buSzPct val="100000"/>
              <a:buFont typeface="Consolas"/>
              <a:buChar char="■"/>
              <a:defRPr sz="1200">
                <a:latin typeface="Consolas"/>
                <a:ea typeface="Consolas"/>
                <a:cs typeface="Consolas"/>
                <a:sym typeface="Consolas"/>
              </a:defRPr>
            </a:lvl9pPr>
          </a:lstStyle>
          <a:p/>
        </p:txBody>
      </p:sp>
      <p:sp>
        <p:nvSpPr>
          <p:cNvPr id="39" name="Shape 39"/>
          <p:cNvSpPr txBox="1"/>
          <p:nvPr>
            <p:ph idx="4" type="body"/>
          </p:nvPr>
        </p:nvSpPr>
        <p:spPr>
          <a:xfrm>
            <a:off x="445950" y="4019100"/>
            <a:ext cx="8252100" cy="2262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lvl="0" rtl="0" algn="ctr">
              <a:spcBef>
                <a:spcPts val="0"/>
              </a:spcBef>
              <a:buSzPct val="100000"/>
              <a:buFont typeface="Consolas"/>
              <a:buChar char="●"/>
              <a:defRPr sz="1200">
                <a:latin typeface="Consolas"/>
                <a:ea typeface="Consolas"/>
                <a:cs typeface="Consolas"/>
                <a:sym typeface="Consolas"/>
              </a:defRPr>
            </a:lvl1pPr>
            <a:lvl2pPr lvl="1" rtl="0" algn="ctr">
              <a:spcBef>
                <a:spcPts val="0"/>
              </a:spcBef>
              <a:buSzPct val="100000"/>
              <a:buFont typeface="Consolas"/>
              <a:buChar char="○"/>
              <a:defRPr sz="1200">
                <a:latin typeface="Consolas"/>
                <a:ea typeface="Consolas"/>
                <a:cs typeface="Consolas"/>
                <a:sym typeface="Consolas"/>
              </a:defRPr>
            </a:lvl2pPr>
            <a:lvl3pPr lvl="2" rtl="0" algn="ctr">
              <a:spcBef>
                <a:spcPts val="0"/>
              </a:spcBef>
              <a:buSzPct val="100000"/>
              <a:buFont typeface="Consolas"/>
              <a:buChar char="■"/>
              <a:defRPr sz="1200">
                <a:latin typeface="Consolas"/>
                <a:ea typeface="Consolas"/>
                <a:cs typeface="Consolas"/>
                <a:sym typeface="Consolas"/>
              </a:defRPr>
            </a:lvl3pPr>
            <a:lvl4pPr lvl="3" rtl="0" algn="ctr">
              <a:spcBef>
                <a:spcPts val="0"/>
              </a:spcBef>
              <a:buSzPct val="100000"/>
              <a:buFont typeface="Consolas"/>
              <a:buChar char="●"/>
              <a:defRPr sz="1200">
                <a:latin typeface="Consolas"/>
                <a:ea typeface="Consolas"/>
                <a:cs typeface="Consolas"/>
                <a:sym typeface="Consolas"/>
              </a:defRPr>
            </a:lvl4pPr>
            <a:lvl5pPr lvl="4" rtl="0" algn="ctr">
              <a:spcBef>
                <a:spcPts val="0"/>
              </a:spcBef>
              <a:buSzPct val="100000"/>
              <a:buFont typeface="Consolas"/>
              <a:buChar char="○"/>
              <a:defRPr sz="1200">
                <a:latin typeface="Consolas"/>
                <a:ea typeface="Consolas"/>
                <a:cs typeface="Consolas"/>
                <a:sym typeface="Consolas"/>
              </a:defRPr>
            </a:lvl5pPr>
            <a:lvl6pPr lvl="5" rtl="0" algn="ctr">
              <a:spcBef>
                <a:spcPts val="0"/>
              </a:spcBef>
              <a:buSzPct val="100000"/>
              <a:buFont typeface="Consolas"/>
              <a:buChar char="■"/>
              <a:defRPr sz="1200">
                <a:latin typeface="Consolas"/>
                <a:ea typeface="Consolas"/>
                <a:cs typeface="Consolas"/>
                <a:sym typeface="Consolas"/>
              </a:defRPr>
            </a:lvl6pPr>
            <a:lvl7pPr lvl="6" rtl="0" algn="ctr">
              <a:spcBef>
                <a:spcPts val="0"/>
              </a:spcBef>
              <a:buSzPct val="100000"/>
              <a:buFont typeface="Consolas"/>
              <a:buChar char="●"/>
              <a:defRPr sz="1200">
                <a:latin typeface="Consolas"/>
                <a:ea typeface="Consolas"/>
                <a:cs typeface="Consolas"/>
                <a:sym typeface="Consolas"/>
              </a:defRPr>
            </a:lvl7pPr>
            <a:lvl8pPr lvl="7" rtl="0" algn="ctr">
              <a:spcBef>
                <a:spcPts val="0"/>
              </a:spcBef>
              <a:buSzPct val="100000"/>
              <a:buFont typeface="Consolas"/>
              <a:buChar char="○"/>
              <a:defRPr sz="1200">
                <a:latin typeface="Consolas"/>
                <a:ea typeface="Consolas"/>
                <a:cs typeface="Consolas"/>
                <a:sym typeface="Consolas"/>
              </a:defRPr>
            </a:lvl8pPr>
            <a:lvl9pPr lvl="8" rtl="0" algn="ctr">
              <a:spcBef>
                <a:spcPts val="0"/>
              </a:spcBef>
              <a:buSzPct val="100000"/>
              <a:buFont typeface="Consolas"/>
              <a:buChar char="■"/>
              <a:defRPr sz="1200">
                <a:latin typeface="Consolas"/>
                <a:ea typeface="Consolas"/>
                <a:cs typeface="Consolas"/>
                <a:sym typeface="Consolas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blank">
  <p:cSld name="Blank Slide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9" Type="http://schemas.openxmlformats.org/officeDocument/2006/relationships/theme" Target="../theme/theme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Relationship Id="rId7" Type="http://schemas.openxmlformats.org/officeDocument/2006/relationships/slideLayout" Target="../slideLayouts/slideLayout5.xml"/><Relationship Id="rId8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FFFFFF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/>
          <p:nvPr/>
        </p:nvSpPr>
        <p:spPr>
          <a:xfrm>
            <a:off x="0" y="6336720"/>
            <a:ext cx="9143640" cy="520920"/>
          </a:xfrm>
          <a:prstGeom prst="rect">
            <a:avLst/>
          </a:prstGeom>
          <a:solidFill>
            <a:srgbClr val="002B64"/>
          </a:solidFill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7" name="Shape 7"/>
          <p:cNvSpPr/>
          <p:nvPr/>
        </p:nvSpPr>
        <p:spPr>
          <a:xfrm>
            <a:off x="3124440" y="6472080"/>
            <a:ext cx="2895120" cy="3038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buSzPct val="25000"/>
              <a:buNone/>
            </a:pPr>
            <a:r>
              <a:rPr b="0" i="0" lang="fi-FI" sz="1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© </a:t>
            </a:r>
            <a:r>
              <a:rPr lang="fi-FI" sz="10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2017 </a:t>
            </a:r>
            <a:r>
              <a:rPr b="0" i="0" lang="fi-FI" sz="1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MariaDB Foundation</a:t>
            </a:r>
          </a:p>
        </p:txBody>
      </p:sp>
      <p:sp>
        <p:nvSpPr>
          <p:cNvPr id="8" name="Shape 8"/>
          <p:cNvSpPr/>
          <p:nvPr/>
        </p:nvSpPr>
        <p:spPr>
          <a:xfrm>
            <a:off x="130320" y="6472080"/>
            <a:ext cx="1443600" cy="30384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pic>
        <p:nvPicPr>
          <p:cNvPr id="9" name="Shape 9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7781400" y="6478920"/>
            <a:ext cx="1199520" cy="22608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Shape 10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130325" y="122401"/>
            <a:ext cx="975600" cy="650100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Shape 11"/>
          <p:cNvSpPr txBox="1"/>
          <p:nvPr>
            <p:ph type="title"/>
          </p:nvPr>
        </p:nvSpPr>
        <p:spPr>
          <a:xfrm>
            <a:off x="1371600" y="10"/>
            <a:ext cx="7772100" cy="894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indent="0" lvl="0" marL="0" marR="0" rtl="0" algn="l">
              <a:spcBef>
                <a:spcPts val="0"/>
              </a:spcBef>
              <a:buClr>
                <a:srgbClr val="1C4587"/>
              </a:buClr>
              <a:buSzPct val="100000"/>
              <a:buNone/>
              <a:defRPr b="0" i="0" sz="3600" u="none" cap="none" strike="noStrike">
                <a:solidFill>
                  <a:srgbClr val="1C4587"/>
                </a:solidFill>
              </a:defRPr>
            </a:lvl1pPr>
            <a:lvl2pPr indent="0" lvl="1" marL="0" marR="0" rtl="0" algn="l">
              <a:spcBef>
                <a:spcPts val="0"/>
              </a:spcBef>
              <a:buSzPct val="100000"/>
              <a:buNone/>
              <a:defRPr b="0" i="0" sz="3000" u="none" cap="none" strike="noStrike"/>
            </a:lvl2pPr>
            <a:lvl3pPr indent="0" lvl="2" marL="0" marR="0" rtl="0" algn="l">
              <a:spcBef>
                <a:spcPts val="0"/>
              </a:spcBef>
              <a:buSzPct val="100000"/>
              <a:buNone/>
              <a:defRPr b="0" i="0" sz="3000" u="none" cap="none" strike="noStrike"/>
            </a:lvl3pPr>
            <a:lvl4pPr indent="0" lvl="3" marL="0" marR="0" rtl="0" algn="l">
              <a:spcBef>
                <a:spcPts val="0"/>
              </a:spcBef>
              <a:buSzPct val="100000"/>
              <a:buNone/>
              <a:defRPr b="0" i="0" sz="3000" u="none" cap="none" strike="noStrike"/>
            </a:lvl4pPr>
            <a:lvl5pPr indent="0" lvl="4" marL="0" marR="0" rtl="0" algn="l">
              <a:spcBef>
                <a:spcPts val="0"/>
              </a:spcBef>
              <a:buSzPct val="100000"/>
              <a:buNone/>
              <a:defRPr b="0" i="0" sz="3000" u="none" cap="none" strike="noStrike"/>
            </a:lvl5pPr>
            <a:lvl6pPr indent="0" lvl="5" marL="0" marR="0" rtl="0" algn="l">
              <a:spcBef>
                <a:spcPts val="0"/>
              </a:spcBef>
              <a:buSzPct val="100000"/>
              <a:buNone/>
              <a:defRPr b="0" i="0" sz="3000" u="none" cap="none" strike="noStrike"/>
            </a:lvl6pPr>
            <a:lvl7pPr indent="0" lvl="6" marL="0" marR="0" rtl="0" algn="l">
              <a:spcBef>
                <a:spcPts val="0"/>
              </a:spcBef>
              <a:buSzPct val="100000"/>
              <a:buNone/>
              <a:defRPr b="0" i="0" sz="3000" u="none" cap="none" strike="noStrike"/>
            </a:lvl7pPr>
            <a:lvl8pPr indent="0" lvl="7" marL="0" marR="0" rtl="0" algn="l">
              <a:spcBef>
                <a:spcPts val="0"/>
              </a:spcBef>
              <a:buSzPct val="100000"/>
              <a:buNone/>
              <a:defRPr b="0" i="0" sz="3000" u="none" cap="none" strike="noStrike"/>
            </a:lvl8pPr>
            <a:lvl9pPr indent="0" lvl="8" marL="0" marR="0" rtl="0" algn="l">
              <a:spcBef>
                <a:spcPts val="0"/>
              </a:spcBef>
              <a:buSzPct val="100000"/>
              <a:buNone/>
              <a:defRPr b="0" i="0" sz="3000" u="none" cap="none" strike="noStrike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3"/>
    <p:sldLayoutId id="2147483649" r:id="rId4"/>
    <p:sldLayoutId id="2147483650" r:id="rId5"/>
    <p:sldLayoutId id="2147483651" r:id="rId6"/>
    <p:sldLayoutId id="2147483652" r:id="rId7"/>
    <p:sldLayoutId id="2147483653" r:id="rId8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7.xml"/></Relationships>
</file>

<file path=ppt/slides/_rels/slide2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8.xml"/></Relationships>
</file>

<file path=ppt/slides/_rels/slide2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9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0.xml"/></Relationships>
</file>

<file path=ppt/slides/_rels/slide3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1.xml"/></Relationships>
</file>

<file path=ppt/slides/_rels/slide3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2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hape 46"/>
          <p:cNvSpPr/>
          <p:nvPr/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buSzPct val="25000"/>
              <a:buNone/>
            </a:pPr>
            <a:r>
              <a:rPr b="0" i="0" lang="fi-FI" sz="1200" u="none" cap="none" strike="noStrike">
                <a:solidFill>
                  <a:srgbClr val="1C1E1E"/>
                </a:solidFill>
                <a:latin typeface="Calibri"/>
                <a:ea typeface="Calibri"/>
                <a:cs typeface="Calibri"/>
                <a:sym typeface="Calibri"/>
              </a:rPr>
              <a:t>*</a:t>
            </a:r>
          </a:p>
        </p:txBody>
      </p:sp>
      <p:sp>
        <p:nvSpPr>
          <p:cNvPr id="47" name="Shape 47"/>
          <p:cNvSpPr/>
          <p:nvPr/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buSzPct val="25000"/>
              <a:buNone/>
            </a:pPr>
            <a:r>
              <a:rPr b="0" i="0" lang="fi-FI" sz="1200" u="none" cap="none" strike="noStrike">
                <a:solidFill>
                  <a:srgbClr val="1C1E1E"/>
                </a:solidFill>
                <a:latin typeface="Calibri"/>
                <a:ea typeface="Calibri"/>
                <a:cs typeface="Calibri"/>
                <a:sym typeface="Calibri"/>
              </a:rPr>
              <a:t>*</a:t>
            </a:r>
          </a:p>
        </p:txBody>
      </p:sp>
      <p:sp>
        <p:nvSpPr>
          <p:cNvPr id="48" name="Shape 48"/>
          <p:cNvSpPr txBox="1"/>
          <p:nvPr/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buSzPct val="25000"/>
              <a:buNone/>
            </a:pPr>
            <a:r>
              <a:rPr b="0" i="0" lang="fi-FI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</a:p>
        </p:txBody>
      </p:sp>
      <p:pic>
        <p:nvPicPr>
          <p:cNvPr id="49" name="Shape 4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782800" y="756000"/>
            <a:ext cx="3578400" cy="3092040"/>
          </a:xfrm>
          <a:prstGeom prst="rect">
            <a:avLst/>
          </a:prstGeom>
          <a:noFill/>
          <a:ln>
            <a:noFill/>
          </a:ln>
        </p:spPr>
      </p:pic>
      <p:sp>
        <p:nvSpPr>
          <p:cNvPr id="50" name="Shape 50"/>
          <p:cNvSpPr txBox="1"/>
          <p:nvPr>
            <p:ph type="title"/>
          </p:nvPr>
        </p:nvSpPr>
        <p:spPr>
          <a:xfrm>
            <a:off x="1648950" y="4081875"/>
            <a:ext cx="5846100" cy="9225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fi-FI"/>
              <a:t>Column compression</a:t>
            </a:r>
          </a:p>
        </p:txBody>
      </p:sp>
      <p:sp>
        <p:nvSpPr>
          <p:cNvPr id="51" name="Shape 51"/>
          <p:cNvSpPr txBox="1"/>
          <p:nvPr>
            <p:ph idx="1" type="subTitle"/>
          </p:nvPr>
        </p:nvSpPr>
        <p:spPr>
          <a:xfrm>
            <a:off x="1250850" y="5238150"/>
            <a:ext cx="6642300" cy="5094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fi-FI" sz="1800"/>
              <a:t>Sergey Vojtovich</a:t>
            </a:r>
          </a:p>
          <a:p>
            <a:pPr lvl="0">
              <a:spcBef>
                <a:spcPts val="0"/>
              </a:spcBef>
              <a:buNone/>
            </a:pPr>
            <a:r>
              <a:rPr lang="fi-FI" sz="1800"/>
              <a:t>Software Engineer @ MariaDB Foundation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Shape 123"/>
          <p:cNvSpPr txBox="1"/>
          <p:nvPr>
            <p:ph type="title"/>
          </p:nvPr>
        </p:nvSpPr>
        <p:spPr>
          <a:xfrm>
            <a:off x="1371600" y="10"/>
            <a:ext cx="7772100" cy="8949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fi-FI"/>
              <a:t>System variables</a:t>
            </a:r>
          </a:p>
        </p:txBody>
      </p:sp>
      <p:sp>
        <p:nvSpPr>
          <p:cNvPr id="124" name="Shape 124"/>
          <p:cNvSpPr txBox="1"/>
          <p:nvPr>
            <p:ph idx="1" type="body"/>
          </p:nvPr>
        </p:nvSpPr>
        <p:spPr>
          <a:xfrm>
            <a:off x="685950" y="894925"/>
            <a:ext cx="7772100" cy="5490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fi-FI"/>
              <a:t>Alibaba</a:t>
            </a:r>
          </a:p>
        </p:txBody>
      </p:sp>
      <p:sp>
        <p:nvSpPr>
          <p:cNvPr id="125" name="Shape 125"/>
          <p:cNvSpPr txBox="1"/>
          <p:nvPr>
            <p:ph idx="1" type="body"/>
          </p:nvPr>
        </p:nvSpPr>
        <p:spPr>
          <a:xfrm>
            <a:off x="685950" y="1443900"/>
            <a:ext cx="7772100" cy="386700"/>
          </a:xfrm>
          <a:prstGeom prst="rect">
            <a:avLst/>
          </a:prstGeom>
          <a:solidFill>
            <a:schemeClr val="lt2"/>
          </a:solidFill>
        </p:spPr>
        <p:txBody>
          <a:bodyPr anchorCtr="0" anchor="t" bIns="91425" lIns="91425" rIns="91425" wrap="square" tIns="91425">
            <a:noAutofit/>
          </a:bodyPr>
          <a:lstStyle/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fi-FI" sz="14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innodb_rds_column_zip_threshold=1-ULONG_MAX (default: 96)</a:t>
            </a:r>
          </a:p>
        </p:txBody>
      </p:sp>
      <p:sp>
        <p:nvSpPr>
          <p:cNvPr id="126" name="Shape 126"/>
          <p:cNvSpPr txBox="1"/>
          <p:nvPr>
            <p:ph idx="1" type="body"/>
          </p:nvPr>
        </p:nvSpPr>
        <p:spPr>
          <a:xfrm>
            <a:off x="685950" y="1830588"/>
            <a:ext cx="7772100" cy="5490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fi-FI"/>
              <a:t>Percona</a:t>
            </a:r>
          </a:p>
        </p:txBody>
      </p:sp>
      <p:sp>
        <p:nvSpPr>
          <p:cNvPr id="127" name="Shape 127"/>
          <p:cNvSpPr txBox="1"/>
          <p:nvPr>
            <p:ph idx="1" type="body"/>
          </p:nvPr>
        </p:nvSpPr>
        <p:spPr>
          <a:xfrm>
            <a:off x="685950" y="2769613"/>
            <a:ext cx="7772100" cy="5490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fi-FI"/>
              <a:t>Tencent</a:t>
            </a:r>
          </a:p>
        </p:txBody>
      </p:sp>
      <p:sp>
        <p:nvSpPr>
          <p:cNvPr id="128" name="Shape 128"/>
          <p:cNvSpPr txBox="1"/>
          <p:nvPr>
            <p:ph idx="1" type="body"/>
          </p:nvPr>
        </p:nvSpPr>
        <p:spPr>
          <a:xfrm>
            <a:off x="685950" y="2379600"/>
            <a:ext cx="7772100" cy="386700"/>
          </a:xfrm>
          <a:prstGeom prst="rect">
            <a:avLst/>
          </a:prstGeom>
          <a:solidFill>
            <a:schemeClr val="lt2"/>
          </a:solidFill>
        </p:spPr>
        <p:txBody>
          <a:bodyPr anchorCtr="0" anchor="t" bIns="91425" lIns="91425" rIns="91425" wrap="square" tIns="91425">
            <a:noAutofit/>
          </a:bodyPr>
          <a:lstStyle/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fi-FI" sz="14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innodb_compressed_columns_threshold=1-ULONG_MAX (default: 96)</a:t>
            </a:r>
          </a:p>
        </p:txBody>
      </p:sp>
      <p:sp>
        <p:nvSpPr>
          <p:cNvPr id="129" name="Shape 129"/>
          <p:cNvSpPr txBox="1"/>
          <p:nvPr>
            <p:ph idx="1" type="body"/>
          </p:nvPr>
        </p:nvSpPr>
        <p:spPr>
          <a:xfrm>
            <a:off x="685950" y="3315300"/>
            <a:ext cx="7772100" cy="386700"/>
          </a:xfrm>
          <a:prstGeom prst="rect">
            <a:avLst/>
          </a:prstGeom>
          <a:solidFill>
            <a:schemeClr val="lt2"/>
          </a:solidFill>
        </p:spPr>
        <p:txBody>
          <a:bodyPr anchorCtr="0" anchor="t" bIns="91425" lIns="91425" rIns="91425" wrap="square" tIns="91425">
            <a:noAutofit/>
          </a:bodyPr>
          <a:lstStyle/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fi-FI" sz="14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field_compress_min_len=1-ULONG_MAX (default: 128)</a:t>
            </a:r>
          </a:p>
        </p:txBody>
      </p:sp>
      <p:sp>
        <p:nvSpPr>
          <p:cNvPr id="130" name="Shape 130"/>
          <p:cNvSpPr txBox="1"/>
          <p:nvPr>
            <p:ph idx="1" type="body"/>
          </p:nvPr>
        </p:nvSpPr>
        <p:spPr>
          <a:xfrm>
            <a:off x="685950" y="3708650"/>
            <a:ext cx="7772100" cy="5490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fi-FI"/>
              <a:t>MariaDB</a:t>
            </a:r>
          </a:p>
        </p:txBody>
      </p:sp>
      <p:sp>
        <p:nvSpPr>
          <p:cNvPr id="131" name="Shape 131"/>
          <p:cNvSpPr txBox="1"/>
          <p:nvPr>
            <p:ph idx="1" type="body"/>
          </p:nvPr>
        </p:nvSpPr>
        <p:spPr>
          <a:xfrm>
            <a:off x="685950" y="4254350"/>
            <a:ext cx="7772100" cy="386700"/>
          </a:xfrm>
          <a:prstGeom prst="rect">
            <a:avLst/>
          </a:prstGeom>
          <a:solidFill>
            <a:schemeClr val="lt2"/>
          </a:solidFill>
        </p:spPr>
        <p:txBody>
          <a:bodyPr anchorCtr="0" anchor="t" bIns="91425" lIns="91425" rIns="91425" wrap="square" tIns="91425">
            <a:noAutofit/>
          </a:bodyPr>
          <a:lstStyle/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fi-FI" sz="1400">
                <a:latin typeface="Consolas"/>
                <a:ea typeface="Consolas"/>
                <a:cs typeface="Consolas"/>
                <a:sym typeface="Consolas"/>
              </a:rPr>
              <a:t>column_compression_threshold=0-UINT_MAX (default: 100)</a:t>
            </a:r>
          </a:p>
        </p:txBody>
      </p:sp>
      <p:sp>
        <p:nvSpPr>
          <p:cNvPr id="132" name="Shape 132"/>
          <p:cNvSpPr txBox="1"/>
          <p:nvPr>
            <p:ph idx="1" type="body"/>
          </p:nvPr>
        </p:nvSpPr>
        <p:spPr>
          <a:xfrm>
            <a:off x="685950" y="4650975"/>
            <a:ext cx="7772100" cy="8268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fi-FI"/>
              <a:t>Data shorter than threshold is stored uncompressed. Affects compression only.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Shape 137"/>
          <p:cNvSpPr txBox="1"/>
          <p:nvPr>
            <p:ph type="title"/>
          </p:nvPr>
        </p:nvSpPr>
        <p:spPr>
          <a:xfrm>
            <a:off x="1371600" y="10"/>
            <a:ext cx="7772100" cy="8949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fi-FI"/>
              <a:t>System variables</a:t>
            </a:r>
          </a:p>
        </p:txBody>
      </p:sp>
      <p:sp>
        <p:nvSpPr>
          <p:cNvPr id="138" name="Shape 138"/>
          <p:cNvSpPr txBox="1"/>
          <p:nvPr>
            <p:ph idx="1" type="body"/>
          </p:nvPr>
        </p:nvSpPr>
        <p:spPr>
          <a:xfrm>
            <a:off x="685950" y="894900"/>
            <a:ext cx="7772100" cy="5490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fi-FI"/>
              <a:t>Alibaba</a:t>
            </a:r>
          </a:p>
        </p:txBody>
      </p:sp>
      <p:sp>
        <p:nvSpPr>
          <p:cNvPr id="139" name="Shape 139"/>
          <p:cNvSpPr txBox="1"/>
          <p:nvPr>
            <p:ph idx="1" type="body"/>
          </p:nvPr>
        </p:nvSpPr>
        <p:spPr>
          <a:xfrm>
            <a:off x="685950" y="1443900"/>
            <a:ext cx="7772100" cy="386700"/>
          </a:xfrm>
          <a:prstGeom prst="rect">
            <a:avLst/>
          </a:prstGeom>
          <a:solidFill>
            <a:schemeClr val="lt2"/>
          </a:solidFill>
        </p:spPr>
        <p:txBody>
          <a:bodyPr anchorCtr="0" anchor="t" bIns="91425" lIns="91425" rIns="91425" wrap="square" tIns="91425">
            <a:noAutofit/>
          </a:bodyPr>
          <a:lstStyle/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fi-FI" sz="14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innodb_rds_column_compression_level=0-9 (default: 6)</a:t>
            </a:r>
          </a:p>
        </p:txBody>
      </p:sp>
      <p:sp>
        <p:nvSpPr>
          <p:cNvPr id="140" name="Shape 140"/>
          <p:cNvSpPr txBox="1"/>
          <p:nvPr>
            <p:ph idx="1" type="body"/>
          </p:nvPr>
        </p:nvSpPr>
        <p:spPr>
          <a:xfrm>
            <a:off x="685950" y="1830600"/>
            <a:ext cx="7772100" cy="5490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fi-FI"/>
              <a:t>Percona</a:t>
            </a:r>
          </a:p>
        </p:txBody>
      </p:sp>
      <p:sp>
        <p:nvSpPr>
          <p:cNvPr id="141" name="Shape 141"/>
          <p:cNvSpPr txBox="1"/>
          <p:nvPr>
            <p:ph idx="1" type="body"/>
          </p:nvPr>
        </p:nvSpPr>
        <p:spPr>
          <a:xfrm>
            <a:off x="685950" y="2766300"/>
            <a:ext cx="7772100" cy="5490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fi-FI"/>
              <a:t>Tencent</a:t>
            </a:r>
          </a:p>
        </p:txBody>
      </p:sp>
      <p:sp>
        <p:nvSpPr>
          <p:cNvPr id="142" name="Shape 142"/>
          <p:cNvSpPr txBox="1"/>
          <p:nvPr>
            <p:ph idx="1" type="body"/>
          </p:nvPr>
        </p:nvSpPr>
        <p:spPr>
          <a:xfrm>
            <a:off x="685950" y="2379600"/>
            <a:ext cx="7772100" cy="386700"/>
          </a:xfrm>
          <a:prstGeom prst="rect">
            <a:avLst/>
          </a:prstGeom>
          <a:solidFill>
            <a:schemeClr val="lt2"/>
          </a:solidFill>
        </p:spPr>
        <p:txBody>
          <a:bodyPr anchorCtr="0" anchor="t" bIns="91425" lIns="91425" rIns="91425" wrap="square" tIns="91425">
            <a:noAutofit/>
          </a:bodyPr>
          <a:lstStyle/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fi-FI" sz="14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innodb_compressed_columns_zip_level=0-9 (default: 6)</a:t>
            </a:r>
          </a:p>
        </p:txBody>
      </p:sp>
      <p:sp>
        <p:nvSpPr>
          <p:cNvPr id="143" name="Shape 143"/>
          <p:cNvSpPr txBox="1"/>
          <p:nvPr>
            <p:ph idx="1" type="body"/>
          </p:nvPr>
        </p:nvSpPr>
        <p:spPr>
          <a:xfrm>
            <a:off x="685950" y="3315300"/>
            <a:ext cx="7772100" cy="386700"/>
          </a:xfrm>
          <a:prstGeom prst="rect">
            <a:avLst/>
          </a:prstGeom>
          <a:solidFill>
            <a:schemeClr val="lt2"/>
          </a:solidFill>
        </p:spPr>
        <p:txBody>
          <a:bodyPr anchorCtr="0" anchor="t" bIns="91425" lIns="91425" rIns="91425" wrap="square" tIns="91425">
            <a:noAutofit/>
          </a:bodyPr>
          <a:lstStyle/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fi-FI" sz="14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N/A</a:t>
            </a:r>
          </a:p>
        </p:txBody>
      </p:sp>
      <p:sp>
        <p:nvSpPr>
          <p:cNvPr id="144" name="Shape 144"/>
          <p:cNvSpPr txBox="1"/>
          <p:nvPr>
            <p:ph idx="1" type="body"/>
          </p:nvPr>
        </p:nvSpPr>
        <p:spPr>
          <a:xfrm>
            <a:off x="685950" y="3702000"/>
            <a:ext cx="7772100" cy="5490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fi-FI"/>
              <a:t>MariaDB</a:t>
            </a:r>
          </a:p>
        </p:txBody>
      </p:sp>
      <p:sp>
        <p:nvSpPr>
          <p:cNvPr id="145" name="Shape 145"/>
          <p:cNvSpPr txBox="1"/>
          <p:nvPr>
            <p:ph idx="1" type="body"/>
          </p:nvPr>
        </p:nvSpPr>
        <p:spPr>
          <a:xfrm>
            <a:off x="685950" y="4251000"/>
            <a:ext cx="7772100" cy="386700"/>
          </a:xfrm>
          <a:prstGeom prst="rect">
            <a:avLst/>
          </a:prstGeom>
          <a:solidFill>
            <a:schemeClr val="lt2"/>
          </a:solidFill>
        </p:spPr>
        <p:txBody>
          <a:bodyPr anchorCtr="0" anchor="t" bIns="91425" lIns="91425" rIns="91425" wrap="square" tIns="91425">
            <a:noAutofit/>
          </a:bodyPr>
          <a:lstStyle/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fi-FI" sz="1400">
                <a:latin typeface="Consolas"/>
                <a:ea typeface="Consolas"/>
                <a:cs typeface="Consolas"/>
                <a:sym typeface="Consolas"/>
              </a:rPr>
              <a:t>column_compression_zlib_level=0-9 (default: 6)</a:t>
            </a:r>
          </a:p>
        </p:txBody>
      </p:sp>
      <p:sp>
        <p:nvSpPr>
          <p:cNvPr id="146" name="Shape 146"/>
          <p:cNvSpPr txBox="1"/>
          <p:nvPr>
            <p:ph idx="1" type="body"/>
          </p:nvPr>
        </p:nvSpPr>
        <p:spPr>
          <a:xfrm>
            <a:off x="685950" y="4637700"/>
            <a:ext cx="7772100" cy="8949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fi-FI"/>
              <a:t>zlib compression level (1 gives best speed, 9 gives best compression). Affects compression only.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Shape 151"/>
          <p:cNvSpPr txBox="1"/>
          <p:nvPr>
            <p:ph type="title"/>
          </p:nvPr>
        </p:nvSpPr>
        <p:spPr>
          <a:xfrm>
            <a:off x="1371600" y="10"/>
            <a:ext cx="7772100" cy="8949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fi-FI"/>
              <a:t>System variables</a:t>
            </a:r>
          </a:p>
        </p:txBody>
      </p:sp>
      <p:sp>
        <p:nvSpPr>
          <p:cNvPr id="152" name="Shape 152"/>
          <p:cNvSpPr txBox="1"/>
          <p:nvPr>
            <p:ph idx="1" type="body"/>
          </p:nvPr>
        </p:nvSpPr>
        <p:spPr>
          <a:xfrm>
            <a:off x="685950" y="894900"/>
            <a:ext cx="7772100" cy="5490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fi-FI"/>
              <a:t>Alibaba</a:t>
            </a:r>
          </a:p>
        </p:txBody>
      </p:sp>
      <p:sp>
        <p:nvSpPr>
          <p:cNvPr id="153" name="Shape 153"/>
          <p:cNvSpPr txBox="1"/>
          <p:nvPr>
            <p:ph idx="1" type="body"/>
          </p:nvPr>
        </p:nvSpPr>
        <p:spPr>
          <a:xfrm>
            <a:off x="685950" y="1437288"/>
            <a:ext cx="7772100" cy="386700"/>
          </a:xfrm>
          <a:prstGeom prst="rect">
            <a:avLst/>
          </a:prstGeom>
          <a:solidFill>
            <a:schemeClr val="lt2"/>
          </a:solidFill>
        </p:spPr>
        <p:txBody>
          <a:bodyPr anchorCtr="0" anchor="t" bIns="91425" lIns="91425" rIns="91425" wrap="square" tIns="91425">
            <a:noAutofit/>
          </a:bodyPr>
          <a:lstStyle/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fi-FI" sz="14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innodb_rds_column_zlib_wrap=ON|OFF (default: ON)</a:t>
            </a:r>
          </a:p>
        </p:txBody>
      </p:sp>
      <p:sp>
        <p:nvSpPr>
          <p:cNvPr id="154" name="Shape 154"/>
          <p:cNvSpPr txBox="1"/>
          <p:nvPr>
            <p:ph idx="1" type="body"/>
          </p:nvPr>
        </p:nvSpPr>
        <p:spPr>
          <a:xfrm>
            <a:off x="685950" y="1830600"/>
            <a:ext cx="7772100" cy="5490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fi-FI"/>
              <a:t>Percona</a:t>
            </a:r>
          </a:p>
        </p:txBody>
      </p:sp>
      <p:sp>
        <p:nvSpPr>
          <p:cNvPr id="155" name="Shape 155"/>
          <p:cNvSpPr txBox="1"/>
          <p:nvPr>
            <p:ph idx="1" type="body"/>
          </p:nvPr>
        </p:nvSpPr>
        <p:spPr>
          <a:xfrm>
            <a:off x="685950" y="2753063"/>
            <a:ext cx="7772100" cy="5490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fi-FI"/>
              <a:t>Tencent</a:t>
            </a:r>
          </a:p>
        </p:txBody>
      </p:sp>
      <p:sp>
        <p:nvSpPr>
          <p:cNvPr id="156" name="Shape 156"/>
          <p:cNvSpPr txBox="1"/>
          <p:nvPr>
            <p:ph idx="1" type="body"/>
          </p:nvPr>
        </p:nvSpPr>
        <p:spPr>
          <a:xfrm>
            <a:off x="685950" y="2366363"/>
            <a:ext cx="7772100" cy="386700"/>
          </a:xfrm>
          <a:prstGeom prst="rect">
            <a:avLst/>
          </a:prstGeom>
          <a:solidFill>
            <a:schemeClr val="lt2"/>
          </a:solidFill>
        </p:spPr>
        <p:txBody>
          <a:bodyPr anchorCtr="0" anchor="t" bIns="91425" lIns="91425" rIns="91425" wrap="square" tIns="91425">
            <a:noAutofit/>
          </a:bodyPr>
          <a:lstStyle/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fi-FI" sz="14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N/A</a:t>
            </a:r>
          </a:p>
        </p:txBody>
      </p:sp>
      <p:sp>
        <p:nvSpPr>
          <p:cNvPr id="157" name="Shape 157"/>
          <p:cNvSpPr txBox="1"/>
          <p:nvPr>
            <p:ph idx="1" type="body"/>
          </p:nvPr>
        </p:nvSpPr>
        <p:spPr>
          <a:xfrm>
            <a:off x="685950" y="3308675"/>
            <a:ext cx="7772100" cy="386700"/>
          </a:xfrm>
          <a:prstGeom prst="rect">
            <a:avLst/>
          </a:prstGeom>
          <a:solidFill>
            <a:schemeClr val="lt2"/>
          </a:solidFill>
        </p:spPr>
        <p:txBody>
          <a:bodyPr anchorCtr="0" anchor="t" bIns="91425" lIns="91425" rIns="91425" wrap="square" tIns="91425">
            <a:noAutofit/>
          </a:bodyPr>
          <a:lstStyle/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fi-FI" sz="14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N/A</a:t>
            </a:r>
          </a:p>
        </p:txBody>
      </p:sp>
      <p:sp>
        <p:nvSpPr>
          <p:cNvPr id="158" name="Shape 158"/>
          <p:cNvSpPr txBox="1"/>
          <p:nvPr>
            <p:ph idx="1" type="body"/>
          </p:nvPr>
        </p:nvSpPr>
        <p:spPr>
          <a:xfrm>
            <a:off x="685950" y="3675525"/>
            <a:ext cx="7772100" cy="5490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fi-FI"/>
              <a:t>MariaDB</a:t>
            </a:r>
          </a:p>
        </p:txBody>
      </p:sp>
      <p:sp>
        <p:nvSpPr>
          <p:cNvPr id="159" name="Shape 159"/>
          <p:cNvSpPr txBox="1"/>
          <p:nvPr>
            <p:ph idx="1" type="body"/>
          </p:nvPr>
        </p:nvSpPr>
        <p:spPr>
          <a:xfrm>
            <a:off x="685950" y="4251000"/>
            <a:ext cx="7772100" cy="386700"/>
          </a:xfrm>
          <a:prstGeom prst="rect">
            <a:avLst/>
          </a:prstGeom>
          <a:solidFill>
            <a:schemeClr val="lt2"/>
          </a:solidFill>
        </p:spPr>
        <p:txBody>
          <a:bodyPr anchorCtr="0" anchor="t" bIns="91425" lIns="91425" rIns="91425" wrap="square" tIns="91425">
            <a:noAutofit/>
          </a:bodyPr>
          <a:lstStyle/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fi-FI" sz="1400">
                <a:latin typeface="Consolas"/>
                <a:ea typeface="Consolas"/>
                <a:cs typeface="Consolas"/>
                <a:sym typeface="Consolas"/>
              </a:rPr>
              <a:t>column_compression_zlib_wrap=ON|OFF (default: OFF)</a:t>
            </a:r>
          </a:p>
        </p:txBody>
      </p:sp>
      <p:sp>
        <p:nvSpPr>
          <p:cNvPr id="160" name="Shape 160"/>
          <p:cNvSpPr txBox="1"/>
          <p:nvPr>
            <p:ph idx="1" type="body"/>
          </p:nvPr>
        </p:nvSpPr>
        <p:spPr>
          <a:xfrm>
            <a:off x="737500" y="4664175"/>
            <a:ext cx="7772100" cy="8949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fi-FI"/>
              <a:t>Generate zlib header and trailer and compute adler32 check value. Affects compression only.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Shape 165"/>
          <p:cNvSpPr txBox="1"/>
          <p:nvPr>
            <p:ph type="title"/>
          </p:nvPr>
        </p:nvSpPr>
        <p:spPr>
          <a:xfrm>
            <a:off x="1371600" y="10"/>
            <a:ext cx="7772100" cy="8949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fi-FI"/>
              <a:t>System variables</a:t>
            </a:r>
          </a:p>
        </p:txBody>
      </p:sp>
      <p:sp>
        <p:nvSpPr>
          <p:cNvPr id="166" name="Shape 166"/>
          <p:cNvSpPr txBox="1"/>
          <p:nvPr>
            <p:ph idx="1" type="body"/>
          </p:nvPr>
        </p:nvSpPr>
        <p:spPr>
          <a:xfrm>
            <a:off x="685950" y="894900"/>
            <a:ext cx="7772100" cy="5490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fi-FI"/>
              <a:t>Alibaba</a:t>
            </a:r>
          </a:p>
        </p:txBody>
      </p:sp>
      <p:sp>
        <p:nvSpPr>
          <p:cNvPr id="167" name="Shape 167"/>
          <p:cNvSpPr txBox="1"/>
          <p:nvPr>
            <p:ph idx="1" type="body"/>
          </p:nvPr>
        </p:nvSpPr>
        <p:spPr>
          <a:xfrm>
            <a:off x="685950" y="1437288"/>
            <a:ext cx="7772100" cy="386700"/>
          </a:xfrm>
          <a:prstGeom prst="rect">
            <a:avLst/>
          </a:prstGeom>
          <a:solidFill>
            <a:schemeClr val="lt2"/>
          </a:solidFill>
        </p:spPr>
        <p:txBody>
          <a:bodyPr anchorCtr="0" anchor="t" bIns="91425" lIns="91425" rIns="91425" wrap="square" tIns="91425">
            <a:noAutofit/>
          </a:bodyPr>
          <a:lstStyle/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fi-FI" sz="14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innodb_rds_column_zlib_strategy=0-4 (0)</a:t>
            </a:r>
          </a:p>
        </p:txBody>
      </p:sp>
      <p:sp>
        <p:nvSpPr>
          <p:cNvPr id="168" name="Shape 168"/>
          <p:cNvSpPr txBox="1"/>
          <p:nvPr>
            <p:ph idx="1" type="body"/>
          </p:nvPr>
        </p:nvSpPr>
        <p:spPr>
          <a:xfrm>
            <a:off x="685950" y="1830600"/>
            <a:ext cx="7772100" cy="5490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fi-FI"/>
              <a:t>Percona</a:t>
            </a:r>
          </a:p>
        </p:txBody>
      </p:sp>
      <p:sp>
        <p:nvSpPr>
          <p:cNvPr id="169" name="Shape 169"/>
          <p:cNvSpPr txBox="1"/>
          <p:nvPr>
            <p:ph idx="1" type="body"/>
          </p:nvPr>
        </p:nvSpPr>
        <p:spPr>
          <a:xfrm>
            <a:off x="685950" y="2753063"/>
            <a:ext cx="7772100" cy="5490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fi-FI"/>
              <a:t>Tencent</a:t>
            </a:r>
          </a:p>
        </p:txBody>
      </p:sp>
      <p:sp>
        <p:nvSpPr>
          <p:cNvPr id="170" name="Shape 170"/>
          <p:cNvSpPr txBox="1"/>
          <p:nvPr>
            <p:ph idx="1" type="body"/>
          </p:nvPr>
        </p:nvSpPr>
        <p:spPr>
          <a:xfrm>
            <a:off x="685950" y="2366363"/>
            <a:ext cx="7772100" cy="386700"/>
          </a:xfrm>
          <a:prstGeom prst="rect">
            <a:avLst/>
          </a:prstGeom>
          <a:solidFill>
            <a:schemeClr val="lt2"/>
          </a:solidFill>
        </p:spPr>
        <p:txBody>
          <a:bodyPr anchorCtr="0" anchor="t" bIns="91425" lIns="91425" rIns="91425" wrap="square" tIns="91425">
            <a:noAutofit/>
          </a:bodyPr>
          <a:lstStyle/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fi-FI" sz="14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N/A</a:t>
            </a:r>
          </a:p>
        </p:txBody>
      </p:sp>
      <p:sp>
        <p:nvSpPr>
          <p:cNvPr id="171" name="Shape 171"/>
          <p:cNvSpPr txBox="1"/>
          <p:nvPr>
            <p:ph idx="1" type="body"/>
          </p:nvPr>
        </p:nvSpPr>
        <p:spPr>
          <a:xfrm>
            <a:off x="685950" y="3308675"/>
            <a:ext cx="7772100" cy="386700"/>
          </a:xfrm>
          <a:prstGeom prst="rect">
            <a:avLst/>
          </a:prstGeom>
          <a:solidFill>
            <a:schemeClr val="lt2"/>
          </a:solidFill>
        </p:spPr>
        <p:txBody>
          <a:bodyPr anchorCtr="0" anchor="t" bIns="91425" lIns="91425" rIns="91425" wrap="square" tIns="91425">
            <a:noAutofit/>
          </a:bodyPr>
          <a:lstStyle/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fi-FI" sz="14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N/A</a:t>
            </a:r>
          </a:p>
        </p:txBody>
      </p:sp>
      <p:sp>
        <p:nvSpPr>
          <p:cNvPr id="172" name="Shape 172"/>
          <p:cNvSpPr txBox="1"/>
          <p:nvPr>
            <p:ph idx="1" type="body"/>
          </p:nvPr>
        </p:nvSpPr>
        <p:spPr>
          <a:xfrm>
            <a:off x="685950" y="3675525"/>
            <a:ext cx="7772100" cy="5490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fi-FI"/>
              <a:t>MariaDB</a:t>
            </a:r>
          </a:p>
        </p:txBody>
      </p:sp>
      <p:sp>
        <p:nvSpPr>
          <p:cNvPr id="173" name="Shape 173"/>
          <p:cNvSpPr txBox="1"/>
          <p:nvPr>
            <p:ph idx="1" type="body"/>
          </p:nvPr>
        </p:nvSpPr>
        <p:spPr>
          <a:xfrm>
            <a:off x="685950" y="4251000"/>
            <a:ext cx="7772100" cy="596100"/>
          </a:xfrm>
          <a:prstGeom prst="rect">
            <a:avLst/>
          </a:prstGeom>
          <a:solidFill>
            <a:schemeClr val="lt2"/>
          </a:solidFill>
        </p:spPr>
        <p:txBody>
          <a:bodyPr anchorCtr="0" anchor="t" bIns="91425" lIns="91425" rIns="91425" wrap="square" tIns="91425">
            <a:noAutofit/>
          </a:bodyPr>
          <a:lstStyle/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fi-FI" sz="1400">
                <a:latin typeface="Consolas"/>
                <a:ea typeface="Consolas"/>
                <a:cs typeface="Consolas"/>
                <a:sym typeface="Consolas"/>
              </a:rPr>
              <a:t>column_compression_zlib_strategy=DEFAULT_STRATEGY|FILTERED|HUFFMAN_ONLY|RLE|FIXED (DEFAULT_STRATEGY)</a:t>
            </a:r>
          </a:p>
        </p:txBody>
      </p:sp>
      <p:sp>
        <p:nvSpPr>
          <p:cNvPr id="174" name="Shape 174"/>
          <p:cNvSpPr txBox="1"/>
          <p:nvPr>
            <p:ph idx="1" type="body"/>
          </p:nvPr>
        </p:nvSpPr>
        <p:spPr>
          <a:xfrm>
            <a:off x="685950" y="4873575"/>
            <a:ext cx="7772100" cy="8949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fi-FI"/>
              <a:t>The strategy parameter is used to tune the compression algorithm. Affects compression only.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Shape 179"/>
          <p:cNvSpPr txBox="1"/>
          <p:nvPr>
            <p:ph type="title"/>
          </p:nvPr>
        </p:nvSpPr>
        <p:spPr>
          <a:xfrm>
            <a:off x="1371600" y="10"/>
            <a:ext cx="7772100" cy="8949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fi-FI"/>
              <a:t>System variables</a:t>
            </a:r>
          </a:p>
        </p:txBody>
      </p:sp>
      <p:sp>
        <p:nvSpPr>
          <p:cNvPr id="180" name="Shape 180"/>
          <p:cNvSpPr txBox="1"/>
          <p:nvPr>
            <p:ph idx="1" type="body"/>
          </p:nvPr>
        </p:nvSpPr>
        <p:spPr>
          <a:xfrm>
            <a:off x="685950" y="894900"/>
            <a:ext cx="7772100" cy="5490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fi-FI"/>
              <a:t>Alibaba</a:t>
            </a:r>
          </a:p>
        </p:txBody>
      </p:sp>
      <p:sp>
        <p:nvSpPr>
          <p:cNvPr id="181" name="Shape 181"/>
          <p:cNvSpPr txBox="1"/>
          <p:nvPr>
            <p:ph idx="1" type="body"/>
          </p:nvPr>
        </p:nvSpPr>
        <p:spPr>
          <a:xfrm>
            <a:off x="685950" y="1437288"/>
            <a:ext cx="7772100" cy="386700"/>
          </a:xfrm>
          <a:prstGeom prst="rect">
            <a:avLst/>
          </a:prstGeom>
          <a:solidFill>
            <a:schemeClr val="lt2"/>
          </a:solidFill>
        </p:spPr>
        <p:txBody>
          <a:bodyPr anchorCtr="0" anchor="t" bIns="91425" lIns="91425" rIns="91425" wrap="square" tIns="91425">
            <a:noAutofit/>
          </a:bodyPr>
          <a:lstStyle/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fi-FI" sz="14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innodb_rds_column_zip_mem_use_heap=ON|OFF (default: OFF)</a:t>
            </a:r>
          </a:p>
        </p:txBody>
      </p:sp>
      <p:sp>
        <p:nvSpPr>
          <p:cNvPr id="182" name="Shape 182"/>
          <p:cNvSpPr txBox="1"/>
          <p:nvPr>
            <p:ph idx="1" type="body"/>
          </p:nvPr>
        </p:nvSpPr>
        <p:spPr>
          <a:xfrm>
            <a:off x="685950" y="1830600"/>
            <a:ext cx="7772100" cy="5490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fi-FI"/>
              <a:t>Percona</a:t>
            </a:r>
          </a:p>
        </p:txBody>
      </p:sp>
      <p:sp>
        <p:nvSpPr>
          <p:cNvPr id="183" name="Shape 183"/>
          <p:cNvSpPr txBox="1"/>
          <p:nvPr>
            <p:ph idx="1" type="body"/>
          </p:nvPr>
        </p:nvSpPr>
        <p:spPr>
          <a:xfrm>
            <a:off x="685950" y="2753063"/>
            <a:ext cx="7772100" cy="5490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fi-FI"/>
              <a:t>Tencent</a:t>
            </a:r>
          </a:p>
        </p:txBody>
      </p:sp>
      <p:sp>
        <p:nvSpPr>
          <p:cNvPr id="184" name="Shape 184"/>
          <p:cNvSpPr txBox="1"/>
          <p:nvPr>
            <p:ph idx="1" type="body"/>
          </p:nvPr>
        </p:nvSpPr>
        <p:spPr>
          <a:xfrm>
            <a:off x="685950" y="2366363"/>
            <a:ext cx="7772100" cy="386700"/>
          </a:xfrm>
          <a:prstGeom prst="rect">
            <a:avLst/>
          </a:prstGeom>
          <a:solidFill>
            <a:schemeClr val="lt2"/>
          </a:solidFill>
        </p:spPr>
        <p:txBody>
          <a:bodyPr anchorCtr="0" anchor="t" bIns="91425" lIns="91425" rIns="91425" wrap="square" tIns="91425">
            <a:noAutofit/>
          </a:bodyPr>
          <a:lstStyle/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fi-FI" sz="14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N/A</a:t>
            </a:r>
          </a:p>
        </p:txBody>
      </p:sp>
      <p:sp>
        <p:nvSpPr>
          <p:cNvPr id="185" name="Shape 185"/>
          <p:cNvSpPr txBox="1"/>
          <p:nvPr>
            <p:ph idx="1" type="body"/>
          </p:nvPr>
        </p:nvSpPr>
        <p:spPr>
          <a:xfrm>
            <a:off x="685950" y="3308675"/>
            <a:ext cx="7772100" cy="386700"/>
          </a:xfrm>
          <a:prstGeom prst="rect">
            <a:avLst/>
          </a:prstGeom>
          <a:solidFill>
            <a:schemeClr val="lt2"/>
          </a:solidFill>
        </p:spPr>
        <p:txBody>
          <a:bodyPr anchorCtr="0" anchor="t" bIns="91425" lIns="91425" rIns="91425" wrap="square" tIns="91425">
            <a:noAutofit/>
          </a:bodyPr>
          <a:lstStyle/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fi-FI" sz="14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N/A</a:t>
            </a:r>
          </a:p>
        </p:txBody>
      </p:sp>
      <p:sp>
        <p:nvSpPr>
          <p:cNvPr id="186" name="Shape 186"/>
          <p:cNvSpPr txBox="1"/>
          <p:nvPr>
            <p:ph idx="1" type="body"/>
          </p:nvPr>
        </p:nvSpPr>
        <p:spPr>
          <a:xfrm>
            <a:off x="685950" y="3675525"/>
            <a:ext cx="7772100" cy="5490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fi-FI"/>
              <a:t>MariaDB</a:t>
            </a:r>
          </a:p>
        </p:txBody>
      </p:sp>
      <p:sp>
        <p:nvSpPr>
          <p:cNvPr id="187" name="Shape 187"/>
          <p:cNvSpPr txBox="1"/>
          <p:nvPr>
            <p:ph idx="1" type="body"/>
          </p:nvPr>
        </p:nvSpPr>
        <p:spPr>
          <a:xfrm>
            <a:off x="685950" y="4251000"/>
            <a:ext cx="7772100" cy="386700"/>
          </a:xfrm>
          <a:prstGeom prst="rect">
            <a:avLst/>
          </a:prstGeom>
          <a:solidFill>
            <a:schemeClr val="lt2"/>
          </a:solidFill>
        </p:spPr>
        <p:txBody>
          <a:bodyPr anchorCtr="0" anchor="t" bIns="91425" lIns="91425" rIns="91425" wrap="square" tIns="91425">
            <a:noAutofit/>
          </a:bodyPr>
          <a:lstStyle/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fi-FI" sz="1400">
                <a:latin typeface="Consolas"/>
                <a:ea typeface="Consolas"/>
                <a:cs typeface="Consolas"/>
                <a:sym typeface="Consolas"/>
              </a:rPr>
              <a:t>N/A</a:t>
            </a:r>
          </a:p>
        </p:txBody>
      </p:sp>
      <p:sp>
        <p:nvSpPr>
          <p:cNvPr id="188" name="Shape 188"/>
          <p:cNvSpPr txBox="1"/>
          <p:nvPr>
            <p:ph idx="1" type="body"/>
          </p:nvPr>
        </p:nvSpPr>
        <p:spPr>
          <a:xfrm>
            <a:off x="685950" y="4664175"/>
            <a:ext cx="7772100" cy="5490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fi-FI"/>
              <a:t>A</a:t>
            </a:r>
            <a:r>
              <a:rPr lang="fi-FI"/>
              <a:t>llocate memory from prebuilt-&gt;compress_heap for zlib.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92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Shape 193"/>
          <p:cNvSpPr txBox="1"/>
          <p:nvPr>
            <p:ph type="title"/>
          </p:nvPr>
        </p:nvSpPr>
        <p:spPr>
          <a:xfrm>
            <a:off x="1371600" y="10"/>
            <a:ext cx="7772100" cy="8949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fi-FI"/>
              <a:t>System variables</a:t>
            </a:r>
          </a:p>
        </p:txBody>
      </p:sp>
      <p:sp>
        <p:nvSpPr>
          <p:cNvPr id="194" name="Shape 194"/>
          <p:cNvSpPr txBox="1"/>
          <p:nvPr>
            <p:ph idx="1" type="body"/>
          </p:nvPr>
        </p:nvSpPr>
        <p:spPr>
          <a:xfrm>
            <a:off x="685950" y="2359625"/>
            <a:ext cx="7772100" cy="8949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 rtl="0" algn="just">
              <a:lnSpc>
                <a:spcPct val="100000"/>
              </a:lnSpc>
              <a:spcBef>
                <a:spcPts val="0"/>
              </a:spcBef>
              <a:buClr>
                <a:schemeClr val="dk1"/>
              </a:buClr>
              <a:buSzPct val="45833"/>
              <a:buFont typeface="Arial"/>
              <a:buNone/>
            </a:pPr>
            <a:r>
              <a:rPr lang="fi-FI">
                <a:solidFill>
                  <a:schemeClr val="dk1"/>
                </a:solidFill>
              </a:rPr>
              <a:t>In all implementations it is possible to adjust compression settings for individual rows</a:t>
            </a:r>
          </a:p>
          <a:p>
            <a:pPr lvl="0" rtl="0" algn="just">
              <a:lnSpc>
                <a:spcPct val="100000"/>
              </a:lnSpc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95" name="Shape 195"/>
          <p:cNvSpPr txBox="1"/>
          <p:nvPr>
            <p:ph idx="1" type="body"/>
          </p:nvPr>
        </p:nvSpPr>
        <p:spPr>
          <a:xfrm>
            <a:off x="685950" y="3254573"/>
            <a:ext cx="7772100" cy="1243800"/>
          </a:xfrm>
          <a:prstGeom prst="rect">
            <a:avLst/>
          </a:prstGeom>
          <a:solidFill>
            <a:schemeClr val="lt2"/>
          </a:solidFill>
        </p:spPr>
        <p:txBody>
          <a:bodyPr anchorCtr="0" anchor="t" bIns="91425" lIns="91425" rIns="91425" wrap="square" tIns="91425">
            <a:noAutofit/>
          </a:bodyPr>
          <a:lstStyle/>
          <a:p>
            <a:pPr lvl="0" rtl="0">
              <a:lnSpc>
                <a:spcPct val="100000"/>
              </a:lnSpc>
              <a:spcBef>
                <a:spcPts val="0"/>
              </a:spcBef>
              <a:buClr>
                <a:schemeClr val="dk1"/>
              </a:buClr>
              <a:buSzPct val="78571"/>
              <a:buFont typeface="Arial"/>
              <a:buNone/>
            </a:pPr>
            <a:r>
              <a:rPr lang="fi-FI" sz="14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MariaDB&gt; CREATE TABLE t1(a BLOB COMPRESSED);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buClr>
                <a:schemeClr val="dk1"/>
              </a:buClr>
              <a:buSzPct val="78571"/>
              <a:buFont typeface="Arial"/>
              <a:buNone/>
            </a:pPr>
            <a:r>
              <a:rPr lang="fi-FI" sz="14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MariaDB&gt; SET column_compression_threshold=2000;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buClr>
                <a:schemeClr val="dk1"/>
              </a:buClr>
              <a:buSzPct val="78571"/>
              <a:buFont typeface="Arial"/>
              <a:buNone/>
            </a:pPr>
            <a:r>
              <a:rPr lang="fi-FI" sz="14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MariaDB&gt; INSERT INTO t1 VALUES(REPEAT('a', 1000));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buClr>
                <a:schemeClr val="dk1"/>
              </a:buClr>
              <a:buSzPct val="78571"/>
              <a:buFont typeface="Arial"/>
              <a:buNone/>
            </a:pPr>
            <a:r>
              <a:rPr lang="fi-FI" sz="14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MariaDB&gt; SET column_compression_threshold=200;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buClr>
                <a:schemeClr val="dk1"/>
              </a:buClr>
              <a:buSzPct val="78571"/>
              <a:buFont typeface="Arial"/>
              <a:buNone/>
            </a:pPr>
            <a:r>
              <a:rPr lang="fi-FI" sz="14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MariaDB&gt; INSERT INTO t1 VALUES(REPEAT('a', 1000));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t/>
            </a:r>
            <a:endParaRPr sz="1400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99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Shape 200"/>
          <p:cNvSpPr txBox="1"/>
          <p:nvPr>
            <p:ph type="title"/>
          </p:nvPr>
        </p:nvSpPr>
        <p:spPr>
          <a:xfrm>
            <a:off x="1371600" y="10"/>
            <a:ext cx="7772100" cy="8949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fi-FI"/>
              <a:t>Field length</a:t>
            </a:r>
          </a:p>
        </p:txBody>
      </p:sp>
      <p:sp>
        <p:nvSpPr>
          <p:cNvPr id="201" name="Shape 201"/>
          <p:cNvSpPr txBox="1"/>
          <p:nvPr>
            <p:ph idx="1" type="body"/>
          </p:nvPr>
        </p:nvSpPr>
        <p:spPr>
          <a:xfrm>
            <a:off x="685950" y="2359625"/>
            <a:ext cx="7772100" cy="8949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 rtl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fi-FI"/>
              <a:t>All implementations set field length limit on uncompressed data (not compressed)</a:t>
            </a:r>
          </a:p>
        </p:txBody>
      </p:sp>
      <p:sp>
        <p:nvSpPr>
          <p:cNvPr id="202" name="Shape 202"/>
          <p:cNvSpPr txBox="1"/>
          <p:nvPr>
            <p:ph idx="1" type="body"/>
          </p:nvPr>
        </p:nvSpPr>
        <p:spPr>
          <a:xfrm>
            <a:off x="685950" y="3254573"/>
            <a:ext cx="7772100" cy="1243800"/>
          </a:xfrm>
          <a:prstGeom prst="rect">
            <a:avLst/>
          </a:prstGeom>
          <a:solidFill>
            <a:schemeClr val="lt2"/>
          </a:solidFill>
        </p:spPr>
        <p:txBody>
          <a:bodyPr anchorCtr="0" anchor="t" bIns="91425" lIns="91425" rIns="91425" wrap="square" tIns="91425">
            <a:noAutofit/>
          </a:bodyPr>
          <a:lstStyle/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fi-FI" sz="14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MariaDB&gt; CREATE TABLE t1(a TINYBLOB COMPRESSED);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fi-FI" sz="14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MariaDB&gt; INSERT INTO t1 VALUES(REPEAT('a', 1000));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fi-FI" sz="14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ERROR 1406 (22001): Data too long for column 'a' at row 1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fi-FI" sz="14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MariaDB&gt; SELECT LENGTH(COMPRESS(REPEAT('a', 1000)));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fi-FI" sz="14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21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06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Shape 207"/>
          <p:cNvSpPr txBox="1"/>
          <p:nvPr>
            <p:ph type="title"/>
          </p:nvPr>
        </p:nvSpPr>
        <p:spPr>
          <a:xfrm>
            <a:off x="1371600" y="10"/>
            <a:ext cx="7772100" cy="8949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fi-FI"/>
              <a:t>length(compress(a)) &gt; length(a)</a:t>
            </a:r>
          </a:p>
        </p:txBody>
      </p:sp>
      <p:sp>
        <p:nvSpPr>
          <p:cNvPr id="208" name="Shape 208"/>
          <p:cNvSpPr txBox="1"/>
          <p:nvPr>
            <p:ph idx="1" type="body"/>
          </p:nvPr>
        </p:nvSpPr>
        <p:spPr>
          <a:xfrm>
            <a:off x="685950" y="1064850"/>
            <a:ext cx="7772100" cy="50703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 rtl="0" algn="just">
              <a:spcBef>
                <a:spcPts val="0"/>
              </a:spcBef>
              <a:buNone/>
            </a:pPr>
            <a:r>
              <a:rPr lang="fi-FI"/>
              <a:t>All implementations store data uncompressed if compressed data is bigger than uncompressed.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12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Shape 213"/>
          <p:cNvSpPr txBox="1"/>
          <p:nvPr>
            <p:ph type="title"/>
          </p:nvPr>
        </p:nvSpPr>
        <p:spPr>
          <a:xfrm>
            <a:off x="1371600" y="10"/>
            <a:ext cx="7772100" cy="8949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fi-FI"/>
              <a:t>Blob storage requirement</a:t>
            </a:r>
          </a:p>
        </p:txBody>
      </p:sp>
      <p:sp>
        <p:nvSpPr>
          <p:cNvPr id="214" name="Shape 214"/>
          <p:cNvSpPr txBox="1"/>
          <p:nvPr>
            <p:ph idx="1" type="body"/>
          </p:nvPr>
        </p:nvSpPr>
        <p:spPr>
          <a:xfrm>
            <a:off x="685950" y="894900"/>
            <a:ext cx="7772100" cy="5451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 rtl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fi-FI"/>
              <a:t>MariaDB </a:t>
            </a:r>
            <a:r>
              <a:rPr b="1" lang="fi-FI"/>
              <a:t>reserves</a:t>
            </a:r>
            <a:r>
              <a:rPr lang="fi-FI"/>
              <a:t> 1 byte for compressed blobs</a:t>
            </a:r>
          </a:p>
        </p:txBody>
      </p:sp>
      <p:sp>
        <p:nvSpPr>
          <p:cNvPr id="215" name="Shape 215"/>
          <p:cNvSpPr txBox="1"/>
          <p:nvPr>
            <p:ph idx="1" type="body"/>
          </p:nvPr>
        </p:nvSpPr>
        <p:spPr>
          <a:xfrm>
            <a:off x="685950" y="1440000"/>
            <a:ext cx="7772100" cy="1016700"/>
          </a:xfrm>
          <a:prstGeom prst="rect">
            <a:avLst/>
          </a:prstGeom>
          <a:solidFill>
            <a:schemeClr val="lt2"/>
          </a:solidFill>
        </p:spPr>
        <p:txBody>
          <a:bodyPr anchorCtr="0" anchor="t" bIns="91425" lIns="91425" rIns="91425" wrap="square" tIns="91425">
            <a:noAutofit/>
          </a:bodyPr>
          <a:lstStyle/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fi-FI" sz="14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MariaDB&gt; CREATE TABLE t1(a TINYBLOB COMPRESSED);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fi-FI" sz="14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MariaDB&gt; INSERT INTO t1 VALUES(REPEAT('a', 255));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fi-FI" sz="14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ERROR 1406 (22001): Data too long for column 'a' at row 1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fi-FI" sz="14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MariaDB&gt; INSERT INTO t1 VALUES(REPEAT('a', 254));</a:t>
            </a:r>
          </a:p>
        </p:txBody>
      </p:sp>
      <p:sp>
        <p:nvSpPr>
          <p:cNvPr id="216" name="Shape 216"/>
          <p:cNvSpPr txBox="1"/>
          <p:nvPr>
            <p:ph idx="1" type="body"/>
          </p:nvPr>
        </p:nvSpPr>
        <p:spPr>
          <a:xfrm>
            <a:off x="685950" y="2456700"/>
            <a:ext cx="7772100" cy="5451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 rtl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fi-FI"/>
              <a:t>Percona and Tencent don’t and somehow it works well</a:t>
            </a:r>
          </a:p>
        </p:txBody>
      </p:sp>
      <p:sp>
        <p:nvSpPr>
          <p:cNvPr id="217" name="Shape 217"/>
          <p:cNvSpPr txBox="1"/>
          <p:nvPr>
            <p:ph idx="1" type="body"/>
          </p:nvPr>
        </p:nvSpPr>
        <p:spPr>
          <a:xfrm>
            <a:off x="685950" y="3001800"/>
            <a:ext cx="7772100" cy="1222200"/>
          </a:xfrm>
          <a:prstGeom prst="rect">
            <a:avLst/>
          </a:prstGeom>
          <a:solidFill>
            <a:schemeClr val="lt2"/>
          </a:solidFill>
        </p:spPr>
        <p:txBody>
          <a:bodyPr anchorCtr="0" anchor="t" bIns="91425" lIns="91425" rIns="91425" wrap="square" tIns="91425">
            <a:noAutofit/>
          </a:bodyPr>
          <a:lstStyle/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fi-FI" sz="14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Percona</a:t>
            </a:r>
            <a:r>
              <a:rPr lang="fi-FI" sz="14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&gt; CREATE TABLE t1(a TINYBLOB COLUMN_FORMAT COMPRESSED);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fi-FI" sz="14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Percona&gt; SET GLOBAL innodb_compressed_columns_threshold=1000;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fi-FI" sz="14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Percona&gt; INSERT INTO t1 VALUES(REPEAT('a', 255));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fi-FI" sz="14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Percona&gt; SELECT LENGTH(a) FROM t1;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fi-FI" sz="14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255</a:t>
            </a:r>
          </a:p>
        </p:txBody>
      </p:sp>
      <p:sp>
        <p:nvSpPr>
          <p:cNvPr id="218" name="Shape 218"/>
          <p:cNvSpPr txBox="1"/>
          <p:nvPr>
            <p:ph idx="1" type="body"/>
          </p:nvPr>
        </p:nvSpPr>
        <p:spPr>
          <a:xfrm>
            <a:off x="685950" y="4224000"/>
            <a:ext cx="7772100" cy="5451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 rtl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fi-FI"/>
              <a:t>AliSQL doesn’t, but crashes on SELECT</a:t>
            </a:r>
          </a:p>
        </p:txBody>
      </p:sp>
      <p:sp>
        <p:nvSpPr>
          <p:cNvPr id="219" name="Shape 219"/>
          <p:cNvSpPr txBox="1"/>
          <p:nvPr>
            <p:ph idx="1" type="body"/>
          </p:nvPr>
        </p:nvSpPr>
        <p:spPr>
          <a:xfrm>
            <a:off x="685950" y="4769100"/>
            <a:ext cx="7772100" cy="1222200"/>
          </a:xfrm>
          <a:prstGeom prst="rect">
            <a:avLst/>
          </a:prstGeom>
          <a:solidFill>
            <a:schemeClr val="lt2"/>
          </a:solidFill>
        </p:spPr>
        <p:txBody>
          <a:bodyPr anchorCtr="0" anchor="t" bIns="91425" lIns="91425" rIns="91425" wrap="square" tIns="91425">
            <a:noAutofit/>
          </a:bodyPr>
          <a:lstStyle/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fi-FI" sz="14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AliSQL</a:t>
            </a:r>
            <a:r>
              <a:rPr lang="fi-FI" sz="14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&gt; CREATE TABLE t1(a TINYBLOB COLUMN_FORMAT COMPRESSED);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fi-FI" sz="14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AliSQL&gt; SET GLOBAL innodb_rds_column_zip_threshold=1000;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fi-FI" sz="14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AliSQL&gt; INSERT INTO t1 VALUES(REPEAT('a', 255));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fi-FI" sz="14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AliSQL&gt; SELECT LENGTH(a) FROM t1;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fi-FI" sz="14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ERROR HY000: Lost connection to MySQL server during query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23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Shape 224"/>
          <p:cNvSpPr txBox="1"/>
          <p:nvPr>
            <p:ph type="title"/>
          </p:nvPr>
        </p:nvSpPr>
        <p:spPr>
          <a:xfrm>
            <a:off x="1371600" y="10"/>
            <a:ext cx="7772100" cy="8949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fi-FI"/>
              <a:t>VARCHAR</a:t>
            </a:r>
            <a:r>
              <a:rPr lang="fi-FI"/>
              <a:t> storage requirement</a:t>
            </a:r>
          </a:p>
        </p:txBody>
      </p:sp>
      <p:sp>
        <p:nvSpPr>
          <p:cNvPr id="225" name="Shape 225"/>
          <p:cNvSpPr txBox="1"/>
          <p:nvPr>
            <p:ph idx="1" type="body"/>
          </p:nvPr>
        </p:nvSpPr>
        <p:spPr>
          <a:xfrm>
            <a:off x="685950" y="894900"/>
            <a:ext cx="7772100" cy="5451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 rtl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fi-FI"/>
              <a:t>MariaDB </a:t>
            </a:r>
            <a:r>
              <a:rPr b="1" lang="fi-FI"/>
              <a:t>adds</a:t>
            </a:r>
            <a:r>
              <a:rPr lang="fi-FI"/>
              <a:t> 1 byte for compressed varchars</a:t>
            </a:r>
          </a:p>
        </p:txBody>
      </p:sp>
      <p:sp>
        <p:nvSpPr>
          <p:cNvPr id="226" name="Shape 226"/>
          <p:cNvSpPr txBox="1"/>
          <p:nvPr>
            <p:ph idx="1" type="body"/>
          </p:nvPr>
        </p:nvSpPr>
        <p:spPr>
          <a:xfrm>
            <a:off x="685950" y="1440000"/>
            <a:ext cx="7772100" cy="1222200"/>
          </a:xfrm>
          <a:prstGeom prst="rect">
            <a:avLst/>
          </a:prstGeom>
          <a:solidFill>
            <a:schemeClr val="lt2"/>
          </a:solidFill>
        </p:spPr>
        <p:txBody>
          <a:bodyPr anchorCtr="0" anchor="t" bIns="91425" lIns="91425" rIns="91425" wrap="square" tIns="91425">
            <a:noAutofit/>
          </a:bodyPr>
          <a:lstStyle/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fi-FI" sz="14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MariaDB&gt; CREATE TABLE t1(a VARBINARY(255) COMPRESSED);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fi-FI" sz="14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MariaDB&gt; SET column_compression_threshold=1000;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fi-FI" sz="14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MariaDB&gt; INSERT INTO t1 VALUES(REPEAT('a', 255));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fi-FI" sz="14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MariaDB&gt; </a:t>
            </a:r>
            <a:r>
              <a:rPr lang="fi-FI" sz="14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SELECT LENGTH(a) FROM t1;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fi-FI" sz="14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255</a:t>
            </a:r>
          </a:p>
        </p:txBody>
      </p:sp>
      <p:sp>
        <p:nvSpPr>
          <p:cNvPr id="227" name="Shape 227"/>
          <p:cNvSpPr txBox="1"/>
          <p:nvPr>
            <p:ph idx="1" type="body"/>
          </p:nvPr>
        </p:nvSpPr>
        <p:spPr>
          <a:xfrm>
            <a:off x="685950" y="2662200"/>
            <a:ext cx="7772100" cy="5451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 rtl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fi-FI"/>
              <a:t>Percona works correct too</a:t>
            </a:r>
          </a:p>
        </p:txBody>
      </p:sp>
      <p:sp>
        <p:nvSpPr>
          <p:cNvPr id="228" name="Shape 228"/>
          <p:cNvSpPr txBox="1"/>
          <p:nvPr>
            <p:ph idx="1" type="body"/>
          </p:nvPr>
        </p:nvSpPr>
        <p:spPr>
          <a:xfrm>
            <a:off x="685950" y="3207300"/>
            <a:ext cx="7772100" cy="1222200"/>
          </a:xfrm>
          <a:prstGeom prst="rect">
            <a:avLst/>
          </a:prstGeom>
          <a:solidFill>
            <a:schemeClr val="lt2"/>
          </a:solidFill>
        </p:spPr>
        <p:txBody>
          <a:bodyPr anchorCtr="0" anchor="t" bIns="91425" lIns="91425" rIns="91425" wrap="square" tIns="91425">
            <a:noAutofit/>
          </a:bodyPr>
          <a:lstStyle/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fi-FI" sz="14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Percona&gt; CREATE TABLE t1(a VARBINARY(255) COLUMN_FORMAT COMPRESSED);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fi-FI" sz="14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Percona&gt; SET GLOBAL innodb_compressed_columns_threshold=1000;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fi-FI" sz="14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Percona&gt; INSERT INTO t1 VALUES(REPEAT('a', 255));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fi-FI" sz="14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Percona&gt; SELECT LENGTH(a) FROM t1;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fi-FI" sz="14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255</a:t>
            </a:r>
          </a:p>
        </p:txBody>
      </p:sp>
      <p:sp>
        <p:nvSpPr>
          <p:cNvPr id="229" name="Shape 229"/>
          <p:cNvSpPr txBox="1"/>
          <p:nvPr>
            <p:ph idx="1" type="body"/>
          </p:nvPr>
        </p:nvSpPr>
        <p:spPr>
          <a:xfrm>
            <a:off x="685950" y="4429500"/>
            <a:ext cx="7772100" cy="5451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 rtl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fi-FI"/>
              <a:t>AliSQL and Tencent crash on INSERT</a:t>
            </a:r>
          </a:p>
        </p:txBody>
      </p:sp>
      <p:sp>
        <p:nvSpPr>
          <p:cNvPr id="230" name="Shape 230"/>
          <p:cNvSpPr txBox="1"/>
          <p:nvPr>
            <p:ph idx="1" type="body"/>
          </p:nvPr>
        </p:nvSpPr>
        <p:spPr>
          <a:xfrm>
            <a:off x="685950" y="4974600"/>
            <a:ext cx="7772100" cy="989700"/>
          </a:xfrm>
          <a:prstGeom prst="rect">
            <a:avLst/>
          </a:prstGeom>
          <a:solidFill>
            <a:schemeClr val="lt2"/>
          </a:solidFill>
        </p:spPr>
        <p:txBody>
          <a:bodyPr anchorCtr="0" anchor="t" bIns="91425" lIns="91425" rIns="91425" wrap="square" tIns="91425">
            <a:noAutofit/>
          </a:bodyPr>
          <a:lstStyle/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fi-FI" sz="14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AliSQL&gt; CREATE TABLE t1(a VARBINARY(255) COLUMN_FORMAT COMPRESSED);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fi-FI" sz="14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AliSQL&gt; SET GLOBAL innodb_rds_column_zip_threshold=1000;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fi-FI" sz="14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AliSQL&gt; INSERT INTO t1 VALUES(REPEAT('a', 255));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fi-FI" sz="14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ERROR HY000: Lost connection to MySQL server during query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Shape 56"/>
          <p:cNvSpPr txBox="1"/>
          <p:nvPr>
            <p:ph type="title"/>
          </p:nvPr>
        </p:nvSpPr>
        <p:spPr>
          <a:xfrm>
            <a:off x="1371600" y="10"/>
            <a:ext cx="7772100" cy="8949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fi-FI"/>
              <a:t>Implementations</a:t>
            </a:r>
          </a:p>
        </p:txBody>
      </p:sp>
      <p:sp>
        <p:nvSpPr>
          <p:cNvPr id="57" name="Shape 57"/>
          <p:cNvSpPr txBox="1"/>
          <p:nvPr>
            <p:ph idx="1" type="body"/>
          </p:nvPr>
        </p:nvSpPr>
        <p:spPr>
          <a:xfrm>
            <a:off x="685950" y="1064850"/>
            <a:ext cx="7772100" cy="50703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indent="-381000" lvl="0" marL="457200" rtl="0">
              <a:spcBef>
                <a:spcPts val="0"/>
              </a:spcBef>
              <a:spcAft>
                <a:spcPts val="0"/>
              </a:spcAft>
              <a:buSzPct val="100000"/>
            </a:pPr>
            <a:r>
              <a:rPr lang="fi-FI"/>
              <a:t>Alibaba</a:t>
            </a:r>
          </a:p>
          <a:p>
            <a:pPr indent="-381000" lvl="0" marL="457200" rtl="0">
              <a:spcBef>
                <a:spcPts val="0"/>
              </a:spcBef>
              <a:spcAft>
                <a:spcPts val="0"/>
              </a:spcAft>
              <a:buSzPct val="100000"/>
            </a:pPr>
            <a:r>
              <a:rPr lang="fi-FI">
                <a:solidFill>
                  <a:schemeClr val="dk1"/>
                </a:solidFill>
              </a:rPr>
              <a:t>Percona</a:t>
            </a:r>
          </a:p>
          <a:p>
            <a:pPr indent="-381000" lvl="0" marL="457200" rtl="0">
              <a:spcBef>
                <a:spcPts val="0"/>
              </a:spcBef>
              <a:spcAft>
                <a:spcPts val="0"/>
              </a:spcAft>
              <a:buSzPct val="100000"/>
            </a:pPr>
            <a:r>
              <a:rPr lang="fi-FI"/>
              <a:t>Tencent</a:t>
            </a:r>
          </a:p>
          <a:p>
            <a:pPr indent="-381000" lvl="0" marL="457200" rtl="0">
              <a:spcBef>
                <a:spcPts val="0"/>
              </a:spcBef>
              <a:buSzPct val="100000"/>
            </a:pPr>
            <a:r>
              <a:rPr lang="fi-FI"/>
              <a:t>MariaDB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34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Shape 235"/>
          <p:cNvSpPr txBox="1"/>
          <p:nvPr>
            <p:ph type="title"/>
          </p:nvPr>
        </p:nvSpPr>
        <p:spPr>
          <a:xfrm>
            <a:off x="1371600" y="10"/>
            <a:ext cx="7772100" cy="8949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fi-FI"/>
              <a:t>CREATE TABLE … LIKE</a:t>
            </a:r>
          </a:p>
        </p:txBody>
      </p:sp>
      <p:sp>
        <p:nvSpPr>
          <p:cNvPr id="236" name="Shape 236"/>
          <p:cNvSpPr txBox="1"/>
          <p:nvPr>
            <p:ph idx="1" type="body"/>
          </p:nvPr>
        </p:nvSpPr>
        <p:spPr>
          <a:xfrm>
            <a:off x="685950" y="2441250"/>
            <a:ext cx="7772100" cy="5451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 rtl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fi-FI"/>
              <a:t>All implementations inherit compression attribute</a:t>
            </a:r>
          </a:p>
        </p:txBody>
      </p:sp>
      <p:sp>
        <p:nvSpPr>
          <p:cNvPr id="237" name="Shape 237"/>
          <p:cNvSpPr txBox="1"/>
          <p:nvPr>
            <p:ph idx="1" type="body"/>
          </p:nvPr>
        </p:nvSpPr>
        <p:spPr>
          <a:xfrm>
            <a:off x="685950" y="2986350"/>
            <a:ext cx="7772100" cy="1430400"/>
          </a:xfrm>
          <a:prstGeom prst="rect">
            <a:avLst/>
          </a:prstGeom>
          <a:solidFill>
            <a:schemeClr val="lt2"/>
          </a:solidFill>
        </p:spPr>
        <p:txBody>
          <a:bodyPr anchorCtr="0" anchor="t" bIns="91425" lIns="91425" rIns="91425" wrap="square" tIns="91425">
            <a:noAutofit/>
          </a:bodyPr>
          <a:lstStyle/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fi-FI" sz="14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MariaDB&gt; CREATE TABLE t1(a VARBINARY(255) COMPRESSED);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fi-FI" sz="14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MariaDB&gt; </a:t>
            </a:r>
            <a:r>
              <a:rPr lang="fi-FI" sz="14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CREATE TABLE t2 LIKE t1;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fi-FI" sz="14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MariaDB&gt; </a:t>
            </a:r>
            <a:r>
              <a:rPr lang="fi-FI" sz="14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SHOW CREATE TABLE t2;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fi-FI" sz="14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CREATE TABLE `t2` (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fi-FI" sz="14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  `a` varbinary(255) /*!100301 COMPRESSED*/ DEFAULT NULL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fi-FI" sz="14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) ENGINE=MyISAM DEFAULT CHARSET=latin1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t/>
            </a:r>
            <a:endParaRPr sz="1400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41" name="Shape 2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Shape 242"/>
          <p:cNvSpPr txBox="1"/>
          <p:nvPr>
            <p:ph type="title"/>
          </p:nvPr>
        </p:nvSpPr>
        <p:spPr>
          <a:xfrm>
            <a:off x="1371600" y="10"/>
            <a:ext cx="7772100" cy="8949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fi-FI"/>
              <a:t>CREATE TABLE … SELECT</a:t>
            </a:r>
          </a:p>
        </p:txBody>
      </p:sp>
      <p:sp>
        <p:nvSpPr>
          <p:cNvPr id="243" name="Shape 243"/>
          <p:cNvSpPr txBox="1"/>
          <p:nvPr>
            <p:ph idx="1" type="body"/>
          </p:nvPr>
        </p:nvSpPr>
        <p:spPr>
          <a:xfrm>
            <a:off x="685950" y="894900"/>
            <a:ext cx="7772100" cy="8949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 rtl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fi-FI"/>
              <a:t>MariaDB </a:t>
            </a:r>
            <a:r>
              <a:rPr lang="fi-FI">
                <a:solidFill>
                  <a:schemeClr val="dk1"/>
                </a:solidFill>
              </a:rPr>
              <a:t>inherits compression attribute, data is transferred without recompression</a:t>
            </a:r>
          </a:p>
        </p:txBody>
      </p:sp>
      <p:sp>
        <p:nvSpPr>
          <p:cNvPr id="244" name="Shape 244"/>
          <p:cNvSpPr txBox="1"/>
          <p:nvPr>
            <p:ph idx="1" type="body"/>
          </p:nvPr>
        </p:nvSpPr>
        <p:spPr>
          <a:xfrm>
            <a:off x="685950" y="1789800"/>
            <a:ext cx="7772100" cy="1413300"/>
          </a:xfrm>
          <a:prstGeom prst="rect">
            <a:avLst/>
          </a:prstGeom>
          <a:solidFill>
            <a:schemeClr val="lt2"/>
          </a:solidFill>
        </p:spPr>
        <p:txBody>
          <a:bodyPr anchorCtr="0" anchor="t" bIns="91425" lIns="91425" rIns="91425" wrap="square" tIns="91425">
            <a:noAutofit/>
          </a:bodyPr>
          <a:lstStyle/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fi-FI" sz="14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MariaDB&gt; CREATE TABLE t1(a VARBINARY(255) COMPRESSED);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fi-FI" sz="14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MariaDB&gt; </a:t>
            </a:r>
            <a:r>
              <a:rPr lang="fi-FI" sz="14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CREATE TABLE t2 SELECT * FROM t1;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fi-FI" sz="14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MariaDB&gt; SHOW CREATE TABLE t2;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fi-FI" sz="14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CREATE TABLE `t2` (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fi-FI" sz="14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  `a` varbinary(255) /*!100301 COMPRESSED*/ DEFAULT NULL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fi-FI" sz="14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) ENGINE=MyISAM DEFAULT CHARSET=latin1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t/>
            </a:r>
            <a:endParaRPr sz="1400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245" name="Shape 245"/>
          <p:cNvSpPr txBox="1"/>
          <p:nvPr>
            <p:ph idx="1" type="body"/>
          </p:nvPr>
        </p:nvSpPr>
        <p:spPr>
          <a:xfrm>
            <a:off x="685950" y="3203100"/>
            <a:ext cx="7772100" cy="8949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 rtl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fi-FI"/>
              <a:t>AliSQL, Percona and Tencent don’t inherit compression attribute, data is uncompressed</a:t>
            </a:r>
          </a:p>
        </p:txBody>
      </p:sp>
      <p:sp>
        <p:nvSpPr>
          <p:cNvPr id="246" name="Shape 246"/>
          <p:cNvSpPr txBox="1"/>
          <p:nvPr>
            <p:ph idx="1" type="body"/>
          </p:nvPr>
        </p:nvSpPr>
        <p:spPr>
          <a:xfrm>
            <a:off x="685950" y="4098000"/>
            <a:ext cx="7772100" cy="1413300"/>
          </a:xfrm>
          <a:prstGeom prst="rect">
            <a:avLst/>
          </a:prstGeom>
          <a:solidFill>
            <a:schemeClr val="lt2"/>
          </a:solidFill>
        </p:spPr>
        <p:txBody>
          <a:bodyPr anchorCtr="0" anchor="t" bIns="91425" lIns="91425" rIns="91425" wrap="square" tIns="91425">
            <a:noAutofit/>
          </a:bodyPr>
          <a:lstStyle/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fi-FI" sz="14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AliSQL</a:t>
            </a:r>
            <a:r>
              <a:rPr lang="fi-FI" sz="14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&gt; CREATE TABLE t1(a VARBINARY(255) COLUMN_FORMAT COMPRESSED);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fi-FI" sz="14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AliSQL&gt; </a:t>
            </a:r>
            <a:r>
              <a:rPr lang="fi-FI" sz="14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CREATE TABLE t2 SELECT * FROM t1;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fi-FI" sz="14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AliSQL&gt; </a:t>
            </a:r>
            <a:r>
              <a:rPr lang="fi-FI" sz="14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SHOW CREATE TABLE t2;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fi-FI" sz="14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CREATE TABLE `t2` (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fi-FI" sz="14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  `a` varchar(255) DEFAULT NULL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fi-FI" sz="14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) ENGINE=InnoDB DEFAULT CHARSET=latin1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t/>
            </a:r>
            <a:endParaRPr sz="1400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50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Shape 251"/>
          <p:cNvSpPr txBox="1"/>
          <p:nvPr>
            <p:ph type="title"/>
          </p:nvPr>
        </p:nvSpPr>
        <p:spPr>
          <a:xfrm>
            <a:off x="1371600" y="10"/>
            <a:ext cx="7772100" cy="8949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fi-FI"/>
              <a:t>INSERT … SELECT</a:t>
            </a:r>
          </a:p>
        </p:txBody>
      </p:sp>
      <p:sp>
        <p:nvSpPr>
          <p:cNvPr id="252" name="Shape 252"/>
          <p:cNvSpPr txBox="1"/>
          <p:nvPr>
            <p:ph idx="1" type="body"/>
          </p:nvPr>
        </p:nvSpPr>
        <p:spPr>
          <a:xfrm>
            <a:off x="685950" y="894900"/>
            <a:ext cx="7772100" cy="5403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 rtl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fi-FI"/>
              <a:t>MariaDB </a:t>
            </a:r>
            <a:r>
              <a:rPr lang="fi-FI">
                <a:solidFill>
                  <a:schemeClr val="dk1"/>
                </a:solidFill>
              </a:rPr>
              <a:t>transfers </a:t>
            </a:r>
            <a:r>
              <a:rPr lang="fi-FI">
                <a:solidFill>
                  <a:schemeClr val="dk1"/>
                </a:solidFill>
              </a:rPr>
              <a:t>data without recompression</a:t>
            </a:r>
          </a:p>
        </p:txBody>
      </p:sp>
      <p:sp>
        <p:nvSpPr>
          <p:cNvPr id="253" name="Shape 253"/>
          <p:cNvSpPr txBox="1"/>
          <p:nvPr>
            <p:ph idx="1" type="body"/>
          </p:nvPr>
        </p:nvSpPr>
        <p:spPr>
          <a:xfrm>
            <a:off x="685950" y="1435200"/>
            <a:ext cx="7772100" cy="1667100"/>
          </a:xfrm>
          <a:prstGeom prst="rect">
            <a:avLst/>
          </a:prstGeom>
          <a:solidFill>
            <a:schemeClr val="lt2"/>
          </a:solidFill>
        </p:spPr>
        <p:txBody>
          <a:bodyPr anchorCtr="0" anchor="t" bIns="91425" lIns="91425" rIns="91425" wrap="square" tIns="91425">
            <a:noAutofit/>
          </a:bodyPr>
          <a:lstStyle/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fi-FI" sz="14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MariaDB&gt; CREATE TABLE t1(a VARBINARY(255) COMPRESSED);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fi-FI" sz="14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MariaDB&gt; INSERT INTO t1 VALUES(REPEAT('a', 255));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fi-FI" sz="14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MariaDB&gt; CREATE TABLE t2 LIKE t1;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fi-FI" sz="14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MariaDB&gt; INSERT INTO t2 SELECT * FROM t1;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fi-FI" sz="14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MariaDB&gt; SHOW STATUS LIKE "Column_%compressions";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fi-FI" sz="14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Column_compressions	1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fi-FI" sz="14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Column_decompressions	0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t/>
            </a:r>
            <a:endParaRPr sz="1400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254" name="Shape 254"/>
          <p:cNvSpPr txBox="1"/>
          <p:nvPr>
            <p:ph idx="1" type="body"/>
          </p:nvPr>
        </p:nvSpPr>
        <p:spPr>
          <a:xfrm>
            <a:off x="685950" y="3102300"/>
            <a:ext cx="7772100" cy="5403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 rtl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fi-FI"/>
              <a:t>AliSQL, Percona and Tencent perform recompression</a:t>
            </a:r>
          </a:p>
        </p:txBody>
      </p:sp>
      <p:sp>
        <p:nvSpPr>
          <p:cNvPr id="255" name="Shape 255"/>
          <p:cNvSpPr txBox="1"/>
          <p:nvPr>
            <p:ph idx="1" type="body"/>
          </p:nvPr>
        </p:nvSpPr>
        <p:spPr>
          <a:xfrm>
            <a:off x="685950" y="3642600"/>
            <a:ext cx="7772100" cy="1667100"/>
          </a:xfrm>
          <a:prstGeom prst="rect">
            <a:avLst/>
          </a:prstGeom>
          <a:solidFill>
            <a:schemeClr val="lt2"/>
          </a:solidFill>
        </p:spPr>
        <p:txBody>
          <a:bodyPr anchorCtr="0" anchor="t" bIns="91425" lIns="91425" rIns="91425" wrap="square" tIns="91425">
            <a:noAutofit/>
          </a:bodyPr>
          <a:lstStyle/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fi-FI" sz="14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AliSQL&gt; CREATE TABLE t1(a VARBINARY(255) COLUMN_FORMAT COMPRESSED);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fi-FI" sz="14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AliSQL&gt; </a:t>
            </a:r>
            <a:r>
              <a:rPr lang="fi-FI" sz="14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INSERT INTO t1 VALUES(REPEAT('a', 255));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fi-FI" sz="14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AliSQL&gt; </a:t>
            </a:r>
            <a:r>
              <a:rPr lang="fi-FI" sz="14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CREATE TABLE t2 LIKE t1;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fi-FI" sz="14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AliSQL&gt; </a:t>
            </a:r>
            <a:r>
              <a:rPr lang="fi-FI" sz="14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INSERT INTO t2 SELECT * FROM t1;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fi-FI" sz="14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AliSQL&gt; SHOW STATUS LIKE "Innodb_column_%compressed";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fi-FI" sz="14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Innodb_column_compressed	2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fi-FI" sz="14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Innodb_column_decompressed	1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t/>
            </a:r>
            <a:endParaRPr sz="1400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59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Shape 260"/>
          <p:cNvSpPr txBox="1"/>
          <p:nvPr>
            <p:ph type="title"/>
          </p:nvPr>
        </p:nvSpPr>
        <p:spPr>
          <a:xfrm>
            <a:off x="1371600" y="10"/>
            <a:ext cx="7772100" cy="8949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fi-FI"/>
              <a:t>ALTER TABLE…ALGORITHM=copy</a:t>
            </a:r>
          </a:p>
        </p:txBody>
      </p:sp>
      <p:sp>
        <p:nvSpPr>
          <p:cNvPr id="261" name="Shape 261"/>
          <p:cNvSpPr txBox="1"/>
          <p:nvPr>
            <p:ph idx="1" type="body"/>
          </p:nvPr>
        </p:nvSpPr>
        <p:spPr>
          <a:xfrm>
            <a:off x="685950" y="1453500"/>
            <a:ext cx="7772100" cy="5403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 rtl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fi-FI"/>
              <a:t>MariaDB </a:t>
            </a:r>
            <a:r>
              <a:rPr lang="fi-FI">
                <a:solidFill>
                  <a:schemeClr val="dk1"/>
                </a:solidFill>
              </a:rPr>
              <a:t>transfers data without recompression</a:t>
            </a:r>
          </a:p>
        </p:txBody>
      </p:sp>
      <p:sp>
        <p:nvSpPr>
          <p:cNvPr id="262" name="Shape 262"/>
          <p:cNvSpPr txBox="1"/>
          <p:nvPr>
            <p:ph idx="1" type="body"/>
          </p:nvPr>
        </p:nvSpPr>
        <p:spPr>
          <a:xfrm>
            <a:off x="685950" y="1993800"/>
            <a:ext cx="7772100" cy="1435200"/>
          </a:xfrm>
          <a:prstGeom prst="rect">
            <a:avLst/>
          </a:prstGeom>
          <a:solidFill>
            <a:schemeClr val="lt2"/>
          </a:solidFill>
        </p:spPr>
        <p:txBody>
          <a:bodyPr anchorCtr="0" anchor="t" bIns="91425" lIns="91425" rIns="91425" wrap="square" tIns="91425">
            <a:noAutofit/>
          </a:bodyPr>
          <a:lstStyle/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fi-FI" sz="14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MariaDB&gt; CREATE TABLE t1(a VARBINARY(255) COMPRESSED);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fi-FI" sz="14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MariaDB&gt; INSERT INTO t1 VALUES(REPEAT('a', 255));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fi-FI" sz="14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MariaDB&gt; </a:t>
            </a:r>
            <a:r>
              <a:rPr lang="fi-FI" sz="14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ALTER TABLE t1 ADD COLUMN b INT, ALGORITHM=copy;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fi-FI" sz="14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MariaDB&gt; SHOW STATUS LIKE "Column_%compressions";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fi-FI" sz="14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Column_compressions	1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fi-FI" sz="14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Column_decompressions	0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t/>
            </a:r>
            <a:endParaRPr sz="1400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263" name="Shape 263"/>
          <p:cNvSpPr txBox="1"/>
          <p:nvPr>
            <p:ph idx="1" type="body"/>
          </p:nvPr>
        </p:nvSpPr>
        <p:spPr>
          <a:xfrm>
            <a:off x="685950" y="3429000"/>
            <a:ext cx="7772100" cy="5403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 rtl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fi-FI"/>
              <a:t>AliSQL, Percona and Tencent perform recompression</a:t>
            </a:r>
          </a:p>
        </p:txBody>
      </p:sp>
      <p:sp>
        <p:nvSpPr>
          <p:cNvPr id="264" name="Shape 264"/>
          <p:cNvSpPr txBox="1"/>
          <p:nvPr>
            <p:ph idx="1" type="body"/>
          </p:nvPr>
        </p:nvSpPr>
        <p:spPr>
          <a:xfrm>
            <a:off x="685950" y="3969300"/>
            <a:ext cx="7772100" cy="1435200"/>
          </a:xfrm>
          <a:prstGeom prst="rect">
            <a:avLst/>
          </a:prstGeom>
          <a:solidFill>
            <a:schemeClr val="lt2"/>
          </a:solidFill>
        </p:spPr>
        <p:txBody>
          <a:bodyPr anchorCtr="0" anchor="t" bIns="91425" lIns="91425" rIns="91425" wrap="square" tIns="91425">
            <a:noAutofit/>
          </a:bodyPr>
          <a:lstStyle/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fi-FI" sz="14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AliSQL&gt; CREATE TABLE t1(a VARBINARY(255) COLUMN_FORMAT COMPRESSED);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fi-FI" sz="14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AliSQL&gt; INSERT INTO t1 VALUES(REPEAT('a', 255));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fi-FI" sz="14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AliSQL&gt; </a:t>
            </a:r>
            <a:r>
              <a:rPr lang="fi-FI" sz="14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ALTER TABLE t1 ADD COLUMN b INT, ALGORITHM=copy;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fi-FI" sz="14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AliSQL&gt; SHOW STATUS LIKE "Innodb_column_%compressed";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fi-FI" sz="14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Innodb_column_compressed	2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fi-FI" sz="14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Innodb_column_decompressed	1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t/>
            </a:r>
            <a:endParaRPr sz="1400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68" name="Shape 2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" name="Shape 269"/>
          <p:cNvSpPr txBox="1"/>
          <p:nvPr>
            <p:ph type="title"/>
          </p:nvPr>
        </p:nvSpPr>
        <p:spPr>
          <a:xfrm>
            <a:off x="1371600" y="10"/>
            <a:ext cx="7772100" cy="8949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fi-FI"/>
              <a:t>SELECT a, LENGTH(a)</a:t>
            </a:r>
          </a:p>
        </p:txBody>
      </p:sp>
      <p:sp>
        <p:nvSpPr>
          <p:cNvPr id="270" name="Shape 270"/>
          <p:cNvSpPr txBox="1"/>
          <p:nvPr>
            <p:ph idx="1" type="body"/>
          </p:nvPr>
        </p:nvSpPr>
        <p:spPr>
          <a:xfrm>
            <a:off x="685950" y="1264500"/>
            <a:ext cx="7772100" cy="5403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 rtl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fi-FI"/>
              <a:t>MariaDB does uncompress for each reference</a:t>
            </a:r>
          </a:p>
        </p:txBody>
      </p:sp>
      <p:sp>
        <p:nvSpPr>
          <p:cNvPr id="271" name="Shape 271"/>
          <p:cNvSpPr txBox="1"/>
          <p:nvPr>
            <p:ph idx="1" type="body"/>
          </p:nvPr>
        </p:nvSpPr>
        <p:spPr>
          <a:xfrm>
            <a:off x="685950" y="1804800"/>
            <a:ext cx="7772100" cy="1624200"/>
          </a:xfrm>
          <a:prstGeom prst="rect">
            <a:avLst/>
          </a:prstGeom>
          <a:solidFill>
            <a:schemeClr val="lt2"/>
          </a:solidFill>
        </p:spPr>
        <p:txBody>
          <a:bodyPr anchorCtr="0" anchor="t" bIns="91425" lIns="91425" rIns="91425" wrap="square" tIns="91425">
            <a:noAutofit/>
          </a:bodyPr>
          <a:lstStyle/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fi-FI" sz="14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MariaDB&gt; CREATE TABLE t1(a VARBINARY(255) COMPRESSED);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fi-FI" sz="14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MariaDB&gt; INSERT INTO t1 VALUES(REPEAT('a', 255));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fi-FI" sz="14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MariaDB&gt; </a:t>
            </a:r>
            <a:r>
              <a:rPr lang="fi-FI" sz="14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SELECT a, LENGTH(a) FROM t1;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fi-FI" sz="14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...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fi-FI" sz="14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MariaDB&gt; SHOW STATUS LIKE "Column_%compressions";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fi-FI" sz="14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Column_compressions	1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fi-FI" sz="14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Column_decompressions	2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t/>
            </a:r>
            <a:endParaRPr sz="1400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272" name="Shape 272"/>
          <p:cNvSpPr txBox="1"/>
          <p:nvPr>
            <p:ph idx="1" type="body"/>
          </p:nvPr>
        </p:nvSpPr>
        <p:spPr>
          <a:xfrm>
            <a:off x="685950" y="3429000"/>
            <a:ext cx="7772100" cy="5403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 rtl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fi-FI"/>
              <a:t>AliSQL, Percona and Tencent uncompress once</a:t>
            </a:r>
          </a:p>
        </p:txBody>
      </p:sp>
      <p:sp>
        <p:nvSpPr>
          <p:cNvPr id="273" name="Shape 273"/>
          <p:cNvSpPr txBox="1"/>
          <p:nvPr>
            <p:ph idx="1" type="body"/>
          </p:nvPr>
        </p:nvSpPr>
        <p:spPr>
          <a:xfrm>
            <a:off x="685950" y="3969300"/>
            <a:ext cx="7772100" cy="1624200"/>
          </a:xfrm>
          <a:prstGeom prst="rect">
            <a:avLst/>
          </a:prstGeom>
          <a:solidFill>
            <a:schemeClr val="lt2"/>
          </a:solidFill>
        </p:spPr>
        <p:txBody>
          <a:bodyPr anchorCtr="0" anchor="t" bIns="91425" lIns="91425" rIns="91425" wrap="square" tIns="91425">
            <a:noAutofit/>
          </a:bodyPr>
          <a:lstStyle/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fi-FI" sz="14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AliSQL&gt; CREATE TABLE t1(a VARBINARY(255) COLUMN_FORMAT COMPRESSED);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fi-FI" sz="14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AliSQL&gt; INSERT INTO t1 VALUES(REPEAT('a', 255));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fi-FI" sz="14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AliSQL&gt; </a:t>
            </a:r>
            <a:r>
              <a:rPr lang="fi-FI" sz="14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SELECT a, LENGTH(a) FROM t1;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fi-FI" sz="14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...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fi-FI" sz="14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AliSQL&gt; SHOW STATUS LIKE "Innodb_column_%compressed";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fi-FI" sz="14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Innodb_column_compressed	1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fi-FI" sz="14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Innodb_column_decompressed	1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t/>
            </a:r>
            <a:endParaRPr sz="1400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77" name="Shape 2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" name="Shape 278"/>
          <p:cNvSpPr txBox="1"/>
          <p:nvPr>
            <p:ph type="title"/>
          </p:nvPr>
        </p:nvSpPr>
        <p:spPr>
          <a:xfrm>
            <a:off x="1371600" y="10"/>
            <a:ext cx="7772100" cy="8949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fi-FI"/>
              <a:t>Partitioning</a:t>
            </a:r>
          </a:p>
        </p:txBody>
      </p:sp>
      <p:sp>
        <p:nvSpPr>
          <p:cNvPr id="279" name="Shape 279"/>
          <p:cNvSpPr txBox="1"/>
          <p:nvPr>
            <p:ph idx="1" type="body"/>
          </p:nvPr>
        </p:nvSpPr>
        <p:spPr>
          <a:xfrm>
            <a:off x="685950" y="894900"/>
            <a:ext cx="7772100" cy="5403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 rtl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fi-FI"/>
              <a:t>MariaDB has to uncompress data multiple times</a:t>
            </a:r>
          </a:p>
        </p:txBody>
      </p:sp>
      <p:sp>
        <p:nvSpPr>
          <p:cNvPr id="280" name="Shape 280"/>
          <p:cNvSpPr txBox="1"/>
          <p:nvPr>
            <p:ph idx="1" type="body"/>
          </p:nvPr>
        </p:nvSpPr>
        <p:spPr>
          <a:xfrm>
            <a:off x="685950" y="1435200"/>
            <a:ext cx="7772100" cy="2063700"/>
          </a:xfrm>
          <a:prstGeom prst="rect">
            <a:avLst/>
          </a:prstGeom>
          <a:solidFill>
            <a:schemeClr val="lt2"/>
          </a:solidFill>
        </p:spPr>
        <p:txBody>
          <a:bodyPr anchorCtr="0" anchor="t" bIns="91425" lIns="91425" rIns="91425" wrap="square" tIns="91425">
            <a:noAutofit/>
          </a:bodyPr>
          <a:lstStyle/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fi-FI" sz="14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MariaDB&gt; CREATE TABLE t1(a VARCHAR(1000) COMPRESSED)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buClr>
                <a:schemeClr val="dk1"/>
              </a:buClr>
              <a:buSzPct val="78571"/>
              <a:buFont typeface="Arial"/>
              <a:buNone/>
            </a:pPr>
            <a:r>
              <a:rPr lang="fi-FI" sz="14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  PARTITION BY RANGE COLUMNS (a) (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buClr>
                <a:schemeClr val="dk1"/>
              </a:buClr>
              <a:buSzPct val="78571"/>
              <a:buFont typeface="Arial"/>
              <a:buNone/>
            </a:pPr>
            <a:r>
              <a:rPr lang="fi-FI" sz="14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  PARTITION p0 VALUES LESS THAN ('g'), PARTITION p1 VALUES LESS THAN ('m'),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buClr>
                <a:schemeClr val="dk1"/>
              </a:buClr>
              <a:buSzPct val="78571"/>
              <a:buFont typeface="Arial"/>
              <a:buNone/>
            </a:pPr>
            <a:r>
              <a:rPr lang="fi-FI" sz="14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  PARTITION p2 VALUES LESS THAN ('t'), PARTITION p3 VALUES LESS THAN ('w'),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buClr>
                <a:schemeClr val="dk1"/>
              </a:buClr>
              <a:buSzPct val="78571"/>
              <a:buFont typeface="Arial"/>
              <a:buNone/>
            </a:pPr>
            <a:r>
              <a:rPr lang="fi-FI" sz="14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  PARTITION p4 VALUES LESS THAN (MAXVALUE));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buClr>
                <a:schemeClr val="dk1"/>
              </a:buClr>
              <a:buSzPct val="78571"/>
              <a:buFont typeface="Arial"/>
              <a:buNone/>
            </a:pPr>
            <a:r>
              <a:rPr lang="fi-FI" sz="14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MariaDB&gt; INSERT INTO t1 VALUES(REPEAT('k', 1000));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buClr>
                <a:schemeClr val="dk1"/>
              </a:buClr>
              <a:buSzPct val="78571"/>
              <a:buFont typeface="Arial"/>
              <a:buNone/>
            </a:pPr>
            <a:r>
              <a:rPr lang="fi-FI" sz="14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MariaDB&gt; SHOW STATUS LIKE "Column_%compressions";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buClr>
                <a:schemeClr val="dk1"/>
              </a:buClr>
              <a:buSzPct val="78571"/>
              <a:buFont typeface="Arial"/>
              <a:buNone/>
            </a:pPr>
            <a:r>
              <a:rPr lang="fi-FI" sz="14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Column_compressions	1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fi-FI" sz="14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Column_decompressions	3</a:t>
            </a:r>
          </a:p>
        </p:txBody>
      </p:sp>
      <p:sp>
        <p:nvSpPr>
          <p:cNvPr id="281" name="Shape 281"/>
          <p:cNvSpPr txBox="1"/>
          <p:nvPr>
            <p:ph idx="1" type="body"/>
          </p:nvPr>
        </p:nvSpPr>
        <p:spPr>
          <a:xfrm>
            <a:off x="685950" y="3498900"/>
            <a:ext cx="7772100" cy="5403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 rtl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fi-FI"/>
              <a:t>AliSQL, Percona and Tencent don’t</a:t>
            </a:r>
          </a:p>
        </p:txBody>
      </p:sp>
      <p:sp>
        <p:nvSpPr>
          <p:cNvPr id="282" name="Shape 282"/>
          <p:cNvSpPr txBox="1"/>
          <p:nvPr>
            <p:ph idx="1" type="body"/>
          </p:nvPr>
        </p:nvSpPr>
        <p:spPr>
          <a:xfrm>
            <a:off x="685950" y="4039200"/>
            <a:ext cx="7772100" cy="2063700"/>
          </a:xfrm>
          <a:prstGeom prst="rect">
            <a:avLst/>
          </a:prstGeom>
          <a:solidFill>
            <a:schemeClr val="lt2"/>
          </a:solidFill>
        </p:spPr>
        <p:txBody>
          <a:bodyPr anchorCtr="0" anchor="t" bIns="91425" lIns="91425" rIns="91425" wrap="square" tIns="91425">
            <a:noAutofit/>
          </a:bodyPr>
          <a:lstStyle/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fi-FI" sz="14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AliSQL&gt; CREATE TABLE t1(a VARCHAR(1000) COLUMN_FORMAT COMPRESSED)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buClr>
                <a:schemeClr val="dk1"/>
              </a:buClr>
              <a:buSzPct val="78571"/>
              <a:buFont typeface="Arial"/>
              <a:buNone/>
            </a:pPr>
            <a:r>
              <a:rPr lang="fi-FI" sz="14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  PARTITION BY RANGE COLUMNS (a) (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buClr>
                <a:schemeClr val="dk1"/>
              </a:buClr>
              <a:buSzPct val="78571"/>
              <a:buFont typeface="Arial"/>
              <a:buNone/>
            </a:pPr>
            <a:r>
              <a:rPr lang="fi-FI" sz="14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  PARTITION p0 VALUES LESS THAN ('g'), PARTITION p1 VALUES LESS THAN ('m'),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buClr>
                <a:schemeClr val="dk1"/>
              </a:buClr>
              <a:buSzPct val="78571"/>
              <a:buFont typeface="Arial"/>
              <a:buNone/>
            </a:pPr>
            <a:r>
              <a:rPr lang="fi-FI" sz="14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  PARTITION p2 VALUES LESS THAN ('t'), PARTITION p3 VALUES LESS THAN ('w'),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buClr>
                <a:schemeClr val="dk1"/>
              </a:buClr>
              <a:buSzPct val="78571"/>
              <a:buFont typeface="Arial"/>
              <a:buNone/>
            </a:pPr>
            <a:r>
              <a:rPr lang="fi-FI" sz="14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  PARTITION p4 VALUES LESS THAN (MAXVALUE));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buClr>
                <a:schemeClr val="dk1"/>
              </a:buClr>
              <a:buSzPct val="78571"/>
              <a:buFont typeface="Arial"/>
              <a:buNone/>
            </a:pPr>
            <a:r>
              <a:rPr lang="fi-FI" sz="14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AliSQL&gt; INSERT INTO t1 VALUES(REPEAT('k', 1000));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buClr>
                <a:schemeClr val="dk1"/>
              </a:buClr>
              <a:buSzPct val="78571"/>
              <a:buFont typeface="Arial"/>
              <a:buNone/>
            </a:pPr>
            <a:r>
              <a:rPr lang="fi-FI" sz="14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AliSQL&gt; SHOW STATUS LIKE "Innodb_column_%compressed";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buClr>
                <a:schemeClr val="dk1"/>
              </a:buClr>
              <a:buSzPct val="78571"/>
              <a:buFont typeface="Arial"/>
              <a:buNone/>
            </a:pPr>
            <a:r>
              <a:rPr lang="fi-FI" sz="14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Innodb_column_compressed	1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fi-FI" sz="14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Innodb_column_decompressed	0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86" name="Shape 2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" name="Shape 287"/>
          <p:cNvSpPr txBox="1"/>
          <p:nvPr>
            <p:ph type="title"/>
          </p:nvPr>
        </p:nvSpPr>
        <p:spPr>
          <a:xfrm>
            <a:off x="1371600" y="10"/>
            <a:ext cx="7772100" cy="8949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fi-FI"/>
              <a:t>Replication</a:t>
            </a:r>
          </a:p>
        </p:txBody>
      </p:sp>
      <p:sp>
        <p:nvSpPr>
          <p:cNvPr id="288" name="Shape 288"/>
          <p:cNvSpPr txBox="1"/>
          <p:nvPr>
            <p:ph idx="1" type="body"/>
          </p:nvPr>
        </p:nvSpPr>
        <p:spPr>
          <a:xfrm>
            <a:off x="685950" y="2067450"/>
            <a:ext cx="7772100" cy="27231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 rtl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fi-FI"/>
              <a:t>In MariaDB compressed columns are binlogged and replicated compressed. It is possible to replicate compressed-&gt;uncompressed (or vise versa) with slave_type_conversions=ALL_NON_LOSSY.</a:t>
            </a:r>
          </a:p>
          <a:p>
            <a:pPr lvl="0" rtl="0" algn="just">
              <a:lnSpc>
                <a:spcPct val="100000"/>
              </a:lnSpc>
              <a:spcBef>
                <a:spcPts val="0"/>
              </a:spcBef>
              <a:buNone/>
            </a:pPr>
            <a:r>
              <a:t/>
            </a:r>
            <a:endParaRPr/>
          </a:p>
          <a:p>
            <a:pPr lvl="0" rtl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fi-FI"/>
              <a:t>In AliSQL, Percona and Tencent compressed columns are binlogged and replicated uncompressed.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92" name="Shape 2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" name="Shape 293"/>
          <p:cNvSpPr txBox="1"/>
          <p:nvPr>
            <p:ph type="title"/>
          </p:nvPr>
        </p:nvSpPr>
        <p:spPr>
          <a:xfrm>
            <a:off x="1371600" y="10"/>
            <a:ext cx="7772100" cy="8949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fi-FI"/>
              <a:t>Normal INSERT overhead</a:t>
            </a:r>
          </a:p>
        </p:txBody>
      </p:sp>
      <p:sp>
        <p:nvSpPr>
          <p:cNvPr id="294" name="Shape 294"/>
          <p:cNvSpPr txBox="1"/>
          <p:nvPr>
            <p:ph idx="1" type="body"/>
          </p:nvPr>
        </p:nvSpPr>
        <p:spPr>
          <a:xfrm>
            <a:off x="685950" y="1483050"/>
            <a:ext cx="7772100" cy="5403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 rtl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fi-FI"/>
              <a:t>MariaDB</a:t>
            </a:r>
          </a:p>
        </p:txBody>
      </p:sp>
      <p:sp>
        <p:nvSpPr>
          <p:cNvPr id="295" name="Shape 295"/>
          <p:cNvSpPr txBox="1"/>
          <p:nvPr>
            <p:ph idx="1" type="body"/>
          </p:nvPr>
        </p:nvSpPr>
        <p:spPr>
          <a:xfrm>
            <a:off x="685950" y="2023350"/>
            <a:ext cx="7772100" cy="421200"/>
          </a:xfrm>
          <a:prstGeom prst="rect">
            <a:avLst/>
          </a:prstGeom>
          <a:solidFill>
            <a:schemeClr val="lt2"/>
          </a:solidFill>
        </p:spPr>
        <p:txBody>
          <a:bodyPr anchorCtr="0" anchor="t" bIns="91425" lIns="91425" rIns="91425" wrap="square" tIns="91425">
            <a:noAutofit/>
          </a:bodyPr>
          <a:lstStyle/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fi-FI" sz="14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compress(data -&gt; record); // No extra alloc/copy compared to not compressed</a:t>
            </a:r>
          </a:p>
        </p:txBody>
      </p:sp>
      <p:sp>
        <p:nvSpPr>
          <p:cNvPr id="296" name="Shape 296"/>
          <p:cNvSpPr txBox="1"/>
          <p:nvPr>
            <p:ph idx="1" type="body"/>
          </p:nvPr>
        </p:nvSpPr>
        <p:spPr>
          <a:xfrm>
            <a:off x="685950" y="2444550"/>
            <a:ext cx="7772100" cy="5403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 rtl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fi-FI"/>
              <a:t>AliSQL, Percona</a:t>
            </a:r>
          </a:p>
        </p:txBody>
      </p:sp>
      <p:sp>
        <p:nvSpPr>
          <p:cNvPr id="297" name="Shape 297"/>
          <p:cNvSpPr txBox="1"/>
          <p:nvPr>
            <p:ph idx="1" type="body"/>
          </p:nvPr>
        </p:nvSpPr>
        <p:spPr>
          <a:xfrm>
            <a:off x="685950" y="2984850"/>
            <a:ext cx="7772100" cy="851700"/>
          </a:xfrm>
          <a:prstGeom prst="rect">
            <a:avLst/>
          </a:prstGeom>
          <a:solidFill>
            <a:schemeClr val="lt2"/>
          </a:solidFill>
        </p:spPr>
        <p:txBody>
          <a:bodyPr anchorCtr="0" anchor="t" bIns="91425" lIns="91425" rIns="91425" wrap="square" tIns="91425">
            <a:noAutofit/>
          </a:bodyPr>
          <a:lstStyle/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fi-FI" sz="14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buffer= mem_heap_zalloc(compress_heap); // zalloc does memset()!!!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fi-FI" sz="14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compress(record -&gt; buffer);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fi-FI" sz="14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mem_heap_empty(compress_heap);</a:t>
            </a:r>
          </a:p>
        </p:txBody>
      </p:sp>
      <p:sp>
        <p:nvSpPr>
          <p:cNvPr id="298" name="Shape 298"/>
          <p:cNvSpPr txBox="1"/>
          <p:nvPr>
            <p:ph idx="1" type="body"/>
          </p:nvPr>
        </p:nvSpPr>
        <p:spPr>
          <a:xfrm>
            <a:off x="685950" y="3836550"/>
            <a:ext cx="7772100" cy="5403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 rtl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fi-FI"/>
              <a:t>Tencent</a:t>
            </a:r>
          </a:p>
        </p:txBody>
      </p:sp>
      <p:sp>
        <p:nvSpPr>
          <p:cNvPr id="299" name="Shape 299"/>
          <p:cNvSpPr txBox="1"/>
          <p:nvPr>
            <p:ph idx="1" type="body"/>
          </p:nvPr>
        </p:nvSpPr>
        <p:spPr>
          <a:xfrm>
            <a:off x="685950" y="4376850"/>
            <a:ext cx="7772100" cy="998100"/>
          </a:xfrm>
          <a:prstGeom prst="rect">
            <a:avLst/>
          </a:prstGeom>
          <a:solidFill>
            <a:schemeClr val="lt2"/>
          </a:solidFill>
        </p:spPr>
        <p:txBody>
          <a:bodyPr anchorCtr="0" anchor="t" bIns="91425" lIns="91425" rIns="91425" wrap="square" tIns="91425">
            <a:noAutofit/>
          </a:bodyPr>
          <a:lstStyle/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fi-FI" sz="14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buffer= mem_heap_alloc(compress_heap); // uses alloc instead of zalloc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fi-FI" sz="14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compress(record -&gt; buffer);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fi-FI" sz="14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// Doesn’t reset compress_heap for each inserted row,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fi-FI" sz="14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// which can be a problem for INSERT … SELECT FROM huge_table.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03" name="Shape 3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4" name="Shape 304"/>
          <p:cNvSpPr txBox="1"/>
          <p:nvPr>
            <p:ph type="title"/>
          </p:nvPr>
        </p:nvSpPr>
        <p:spPr>
          <a:xfrm>
            <a:off x="1371600" y="10"/>
            <a:ext cx="7772100" cy="8949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fi-FI"/>
              <a:t>Normal SELECT overhead</a:t>
            </a:r>
          </a:p>
        </p:txBody>
      </p:sp>
      <p:sp>
        <p:nvSpPr>
          <p:cNvPr id="305" name="Shape 305"/>
          <p:cNvSpPr txBox="1"/>
          <p:nvPr>
            <p:ph idx="1" type="body"/>
          </p:nvPr>
        </p:nvSpPr>
        <p:spPr>
          <a:xfrm>
            <a:off x="685950" y="1485900"/>
            <a:ext cx="7772100" cy="5403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 rtl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fi-FI"/>
              <a:t>MariaDB</a:t>
            </a:r>
          </a:p>
        </p:txBody>
      </p:sp>
      <p:sp>
        <p:nvSpPr>
          <p:cNvPr id="306" name="Shape 306"/>
          <p:cNvSpPr txBox="1"/>
          <p:nvPr>
            <p:ph idx="1" type="body"/>
          </p:nvPr>
        </p:nvSpPr>
        <p:spPr>
          <a:xfrm>
            <a:off x="685950" y="2026200"/>
            <a:ext cx="7772100" cy="584400"/>
          </a:xfrm>
          <a:prstGeom prst="rect">
            <a:avLst/>
          </a:prstGeom>
          <a:solidFill>
            <a:schemeClr val="lt2"/>
          </a:solidFill>
        </p:spPr>
        <p:txBody>
          <a:bodyPr anchorCtr="0" anchor="t" bIns="91425" lIns="91425" rIns="91425" wrap="square" tIns="91425">
            <a:noAutofit/>
          </a:bodyPr>
          <a:lstStyle/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fi-FI" sz="14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if (buffer_length &lt; data_length) { free(buffer); buffer= malloc(); }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fi-FI" sz="14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un</a:t>
            </a:r>
            <a:r>
              <a:rPr lang="fi-FI" sz="14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compress(record -&gt; buffer);</a:t>
            </a:r>
          </a:p>
        </p:txBody>
      </p:sp>
      <p:sp>
        <p:nvSpPr>
          <p:cNvPr id="307" name="Shape 307"/>
          <p:cNvSpPr txBox="1"/>
          <p:nvPr>
            <p:ph idx="1" type="body"/>
          </p:nvPr>
        </p:nvSpPr>
        <p:spPr>
          <a:xfrm>
            <a:off x="685950" y="2610600"/>
            <a:ext cx="7772100" cy="5403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 rtl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fi-FI"/>
              <a:t>AliSQL, Percona</a:t>
            </a:r>
          </a:p>
        </p:txBody>
      </p:sp>
      <p:sp>
        <p:nvSpPr>
          <p:cNvPr id="308" name="Shape 308"/>
          <p:cNvSpPr txBox="1"/>
          <p:nvPr>
            <p:ph idx="1" type="body"/>
          </p:nvPr>
        </p:nvSpPr>
        <p:spPr>
          <a:xfrm>
            <a:off x="685950" y="3150900"/>
            <a:ext cx="7772100" cy="851700"/>
          </a:xfrm>
          <a:prstGeom prst="rect">
            <a:avLst/>
          </a:prstGeom>
          <a:solidFill>
            <a:schemeClr val="lt2"/>
          </a:solidFill>
        </p:spPr>
        <p:txBody>
          <a:bodyPr anchorCtr="0" anchor="t" bIns="91425" lIns="91425" rIns="91425" wrap="square" tIns="91425">
            <a:noAutofit/>
          </a:bodyPr>
          <a:lstStyle/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fi-FI" sz="14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buffer= mem_heap_zalloc(compress_heap); // zalloc does memset()!!!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fi-FI" sz="14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uncompress(zdata -&gt; buffer);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fi-FI" sz="14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mem_heap_empty</a:t>
            </a:r>
            <a:r>
              <a:rPr lang="fi-FI" sz="14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(compress_heap);</a:t>
            </a:r>
          </a:p>
        </p:txBody>
      </p:sp>
      <p:sp>
        <p:nvSpPr>
          <p:cNvPr id="309" name="Shape 309"/>
          <p:cNvSpPr txBox="1"/>
          <p:nvPr>
            <p:ph idx="1" type="body"/>
          </p:nvPr>
        </p:nvSpPr>
        <p:spPr>
          <a:xfrm>
            <a:off x="685950" y="4002600"/>
            <a:ext cx="7772100" cy="5403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 rtl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fi-FI"/>
              <a:t>Tencent</a:t>
            </a:r>
          </a:p>
        </p:txBody>
      </p:sp>
      <p:sp>
        <p:nvSpPr>
          <p:cNvPr id="310" name="Shape 310"/>
          <p:cNvSpPr txBox="1"/>
          <p:nvPr>
            <p:ph idx="1" type="body"/>
          </p:nvPr>
        </p:nvSpPr>
        <p:spPr>
          <a:xfrm>
            <a:off x="685950" y="4542900"/>
            <a:ext cx="7772100" cy="829200"/>
          </a:xfrm>
          <a:prstGeom prst="rect">
            <a:avLst/>
          </a:prstGeom>
          <a:solidFill>
            <a:schemeClr val="lt2"/>
          </a:solidFill>
        </p:spPr>
        <p:txBody>
          <a:bodyPr anchorCtr="0" anchor="t" bIns="91425" lIns="91425" rIns="91425" wrap="square" tIns="91425">
            <a:noAutofit/>
          </a:bodyPr>
          <a:lstStyle/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fi-FI" sz="14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buffer= mem_heap_alloc(compress_heap); // uses alloc instead of zalloc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fi-FI" sz="14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uncompress(zdata -&gt; buffer);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fi-FI" sz="14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mem_heap_free(compress_heap); // Less efficient than mem_heap_empty() 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14" name="Shape 3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" name="Shape 315"/>
          <p:cNvSpPr txBox="1"/>
          <p:nvPr>
            <p:ph type="title"/>
          </p:nvPr>
        </p:nvSpPr>
        <p:spPr>
          <a:xfrm>
            <a:off x="1371600" y="10"/>
            <a:ext cx="7772100" cy="8949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fi-FI"/>
              <a:t>Metadata format</a:t>
            </a:r>
          </a:p>
        </p:txBody>
      </p:sp>
      <p:sp>
        <p:nvSpPr>
          <p:cNvPr id="316" name="Shape 316"/>
          <p:cNvSpPr txBox="1"/>
          <p:nvPr>
            <p:ph idx="1" type="body"/>
          </p:nvPr>
        </p:nvSpPr>
        <p:spPr>
          <a:xfrm>
            <a:off x="685950" y="2282400"/>
            <a:ext cx="7772100" cy="5403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 rtl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fi-FI"/>
              <a:t>MariaDB and Tencent</a:t>
            </a:r>
          </a:p>
        </p:txBody>
      </p:sp>
      <p:sp>
        <p:nvSpPr>
          <p:cNvPr id="317" name="Shape 317"/>
          <p:cNvSpPr txBox="1"/>
          <p:nvPr>
            <p:ph idx="1" type="body"/>
          </p:nvPr>
        </p:nvSpPr>
        <p:spPr>
          <a:xfrm>
            <a:off x="685950" y="2822700"/>
            <a:ext cx="7772100" cy="584400"/>
          </a:xfrm>
          <a:prstGeom prst="rect">
            <a:avLst/>
          </a:prstGeom>
          <a:solidFill>
            <a:schemeClr val="lt2"/>
          </a:solidFill>
        </p:spPr>
        <p:txBody>
          <a:bodyPr anchorCtr="0" anchor="t" bIns="91425" lIns="91425" rIns="91425" wrap="square" tIns="91425">
            <a:noAutofit/>
          </a:bodyPr>
          <a:lstStyle/>
          <a:p>
            <a:pPr lvl="0" rtl="0">
              <a:lnSpc>
                <a:spcPct val="100000"/>
              </a:lnSpc>
              <a:spcBef>
                <a:spcPts val="0"/>
              </a:spcBef>
              <a:buClr>
                <a:schemeClr val="dk1"/>
              </a:buClr>
              <a:buSzPct val="78571"/>
              <a:buFont typeface="Arial"/>
              <a:buNone/>
            </a:pPr>
            <a:r>
              <a:rPr lang="fi-FI" sz="14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// Field info section of .frm (unireg_check)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fi-FI" sz="14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field_info[10]= (uchar) 24;</a:t>
            </a:r>
          </a:p>
        </p:txBody>
      </p:sp>
      <p:sp>
        <p:nvSpPr>
          <p:cNvPr id="318" name="Shape 318"/>
          <p:cNvSpPr txBox="1"/>
          <p:nvPr>
            <p:ph idx="1" type="body"/>
          </p:nvPr>
        </p:nvSpPr>
        <p:spPr>
          <a:xfrm>
            <a:off x="685950" y="3407100"/>
            <a:ext cx="7772100" cy="5403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 rtl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fi-FI"/>
              <a:t>AliSQL and Percona</a:t>
            </a:r>
          </a:p>
        </p:txBody>
      </p:sp>
      <p:sp>
        <p:nvSpPr>
          <p:cNvPr id="319" name="Shape 319"/>
          <p:cNvSpPr txBox="1"/>
          <p:nvPr>
            <p:ph idx="1" type="body"/>
          </p:nvPr>
        </p:nvSpPr>
        <p:spPr>
          <a:xfrm>
            <a:off x="685950" y="3947400"/>
            <a:ext cx="7772100" cy="628200"/>
          </a:xfrm>
          <a:prstGeom prst="rect">
            <a:avLst/>
          </a:prstGeom>
          <a:solidFill>
            <a:schemeClr val="lt2"/>
          </a:solidFill>
        </p:spPr>
        <p:txBody>
          <a:bodyPr anchorCtr="0" anchor="t" bIns="91425" lIns="91425" rIns="91425" wrap="square" tIns="91425">
            <a:noAutofit/>
          </a:bodyPr>
          <a:lstStyle/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fi-FI" sz="14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// Format section of .frm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fi-FI" sz="14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column_properties[field]|= (uchar) 24;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 txBox="1"/>
          <p:nvPr>
            <p:ph type="title"/>
          </p:nvPr>
        </p:nvSpPr>
        <p:spPr>
          <a:xfrm>
            <a:off x="1371600" y="10"/>
            <a:ext cx="7772100" cy="8949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fi-FI"/>
              <a:t>Syntax</a:t>
            </a:r>
          </a:p>
        </p:txBody>
      </p:sp>
      <p:sp>
        <p:nvSpPr>
          <p:cNvPr id="63" name="Shape 63"/>
          <p:cNvSpPr txBox="1"/>
          <p:nvPr>
            <p:ph idx="1" type="body"/>
          </p:nvPr>
        </p:nvSpPr>
        <p:spPr>
          <a:xfrm>
            <a:off x="685950" y="894900"/>
            <a:ext cx="7772100" cy="5490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fi-FI"/>
              <a:t>Alibaba</a:t>
            </a:r>
          </a:p>
        </p:txBody>
      </p:sp>
      <p:sp>
        <p:nvSpPr>
          <p:cNvPr id="64" name="Shape 64"/>
          <p:cNvSpPr txBox="1"/>
          <p:nvPr>
            <p:ph idx="1" type="body"/>
          </p:nvPr>
        </p:nvSpPr>
        <p:spPr>
          <a:xfrm>
            <a:off x="685950" y="1443900"/>
            <a:ext cx="7772100" cy="386700"/>
          </a:xfrm>
          <a:prstGeom prst="rect">
            <a:avLst/>
          </a:prstGeom>
          <a:solidFill>
            <a:schemeClr val="lt2"/>
          </a:solidFill>
        </p:spPr>
        <p:txBody>
          <a:bodyPr anchorCtr="0" anchor="t" bIns="91425" lIns="91425" rIns="91425" wrap="square" tIns="91425">
            <a:noAutofit/>
          </a:bodyPr>
          <a:lstStyle/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fi-FI" sz="14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CREATE TABLE t1(a BLOB COLUMN_FORMAT COMPRESSED)</a:t>
            </a:r>
          </a:p>
        </p:txBody>
      </p:sp>
      <p:sp>
        <p:nvSpPr>
          <p:cNvPr id="65" name="Shape 65"/>
          <p:cNvSpPr txBox="1"/>
          <p:nvPr>
            <p:ph idx="1" type="body"/>
          </p:nvPr>
        </p:nvSpPr>
        <p:spPr>
          <a:xfrm>
            <a:off x="685950" y="1830600"/>
            <a:ext cx="7772100" cy="5490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fi-FI"/>
              <a:t>Percona</a:t>
            </a:r>
          </a:p>
        </p:txBody>
      </p:sp>
      <p:sp>
        <p:nvSpPr>
          <p:cNvPr id="66" name="Shape 66"/>
          <p:cNvSpPr txBox="1"/>
          <p:nvPr>
            <p:ph idx="1" type="body"/>
          </p:nvPr>
        </p:nvSpPr>
        <p:spPr>
          <a:xfrm>
            <a:off x="685950" y="3448500"/>
            <a:ext cx="7772100" cy="5490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fi-FI"/>
              <a:t>Tencent</a:t>
            </a:r>
          </a:p>
        </p:txBody>
      </p:sp>
      <p:sp>
        <p:nvSpPr>
          <p:cNvPr id="67" name="Shape 67"/>
          <p:cNvSpPr txBox="1"/>
          <p:nvPr>
            <p:ph idx="1" type="body"/>
          </p:nvPr>
        </p:nvSpPr>
        <p:spPr>
          <a:xfrm>
            <a:off x="685950" y="2379600"/>
            <a:ext cx="7772100" cy="1068900"/>
          </a:xfrm>
          <a:prstGeom prst="rect">
            <a:avLst/>
          </a:prstGeom>
          <a:solidFill>
            <a:schemeClr val="lt2"/>
          </a:solidFill>
        </p:spPr>
        <p:txBody>
          <a:bodyPr anchorCtr="0" anchor="t" bIns="91425" lIns="91425" rIns="91425" wrap="square" tIns="91425">
            <a:noAutofit/>
          </a:bodyPr>
          <a:lstStyle/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fi-FI" sz="14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CREATE TABLE t1(a BLOB COLUMN_FORMAT COMPRESSED [WITH COMPRESSION_DICTIONARY dict])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buClr>
                <a:schemeClr val="dk1"/>
              </a:buClr>
              <a:buSzPct val="78571"/>
              <a:buFont typeface="Arial"/>
              <a:buNone/>
            </a:pPr>
            <a:r>
              <a:rPr lang="fi-FI" sz="14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CREATE COMPRESSION_DICTIONARY [IF NOT EXISTS] dict(text|variable)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fi-FI" sz="14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DROP COMPRESSION_DICTIONARY [IF EXISTS] dict</a:t>
            </a:r>
          </a:p>
        </p:txBody>
      </p:sp>
      <p:sp>
        <p:nvSpPr>
          <p:cNvPr id="68" name="Shape 68"/>
          <p:cNvSpPr txBox="1"/>
          <p:nvPr>
            <p:ph idx="1" type="body"/>
          </p:nvPr>
        </p:nvSpPr>
        <p:spPr>
          <a:xfrm>
            <a:off x="685950" y="3997500"/>
            <a:ext cx="7772100" cy="386700"/>
          </a:xfrm>
          <a:prstGeom prst="rect">
            <a:avLst/>
          </a:prstGeom>
          <a:solidFill>
            <a:schemeClr val="lt2"/>
          </a:solidFill>
        </p:spPr>
        <p:txBody>
          <a:bodyPr anchorCtr="0" anchor="t" bIns="91425" lIns="91425" rIns="91425" wrap="square" tIns="91425">
            <a:noAutofit/>
          </a:bodyPr>
          <a:lstStyle/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fi-FI" sz="14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CREATE TABLE t1(a BLOB COMPRESSED)</a:t>
            </a:r>
          </a:p>
        </p:txBody>
      </p:sp>
      <p:sp>
        <p:nvSpPr>
          <p:cNvPr id="69" name="Shape 69"/>
          <p:cNvSpPr txBox="1"/>
          <p:nvPr>
            <p:ph idx="1" type="body"/>
          </p:nvPr>
        </p:nvSpPr>
        <p:spPr>
          <a:xfrm>
            <a:off x="685950" y="4383600"/>
            <a:ext cx="7772100" cy="5490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fi-FI"/>
              <a:t>MariaDB</a:t>
            </a:r>
          </a:p>
        </p:txBody>
      </p:sp>
      <p:sp>
        <p:nvSpPr>
          <p:cNvPr id="70" name="Shape 70"/>
          <p:cNvSpPr txBox="1"/>
          <p:nvPr>
            <p:ph idx="1" type="body"/>
          </p:nvPr>
        </p:nvSpPr>
        <p:spPr>
          <a:xfrm>
            <a:off x="685950" y="4932600"/>
            <a:ext cx="7772100" cy="386700"/>
          </a:xfrm>
          <a:prstGeom prst="rect">
            <a:avLst/>
          </a:prstGeom>
          <a:solidFill>
            <a:schemeClr val="lt2"/>
          </a:solidFill>
        </p:spPr>
        <p:txBody>
          <a:bodyPr anchorCtr="0" anchor="t" bIns="91425" lIns="91425" rIns="91425" wrap="square" tIns="91425">
            <a:noAutofit/>
          </a:bodyPr>
          <a:lstStyle/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fi-FI" sz="14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CREATE TABLE t1(a BLOB COMPRESSED[=compression_method])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23" name="Shape 3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4" name="Shape 324"/>
          <p:cNvSpPr txBox="1"/>
          <p:nvPr>
            <p:ph type="title"/>
          </p:nvPr>
        </p:nvSpPr>
        <p:spPr>
          <a:xfrm>
            <a:off x="1371600" y="10"/>
            <a:ext cx="7772100" cy="8949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fi-FI"/>
              <a:t>D</a:t>
            </a:r>
            <a:r>
              <a:rPr lang="fi-FI"/>
              <a:t>ata format</a:t>
            </a:r>
          </a:p>
        </p:txBody>
      </p:sp>
      <p:sp>
        <p:nvSpPr>
          <p:cNvPr id="325" name="Shape 325"/>
          <p:cNvSpPr txBox="1"/>
          <p:nvPr>
            <p:ph idx="1" type="body"/>
          </p:nvPr>
        </p:nvSpPr>
        <p:spPr>
          <a:xfrm>
            <a:off x="685950" y="894900"/>
            <a:ext cx="7772100" cy="5403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 rtl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fi-FI"/>
              <a:t>All implementations have common structure</a:t>
            </a:r>
          </a:p>
        </p:txBody>
      </p:sp>
      <p:sp>
        <p:nvSpPr>
          <p:cNvPr id="326" name="Shape 326"/>
          <p:cNvSpPr txBox="1"/>
          <p:nvPr>
            <p:ph idx="1" type="body"/>
          </p:nvPr>
        </p:nvSpPr>
        <p:spPr>
          <a:xfrm>
            <a:off x="685950" y="1435200"/>
            <a:ext cx="7772100" cy="816300"/>
          </a:xfrm>
          <a:prstGeom prst="rect">
            <a:avLst/>
          </a:prstGeom>
          <a:solidFill>
            <a:schemeClr val="lt2"/>
          </a:solidFill>
        </p:spPr>
        <p:txBody>
          <a:bodyPr anchorCtr="0" anchor="t" bIns="91425" lIns="91425" rIns="91425" wrap="square" tIns="91425">
            <a:noAutofit/>
          </a:bodyPr>
          <a:lstStyle/>
          <a:p>
            <a:pPr lvl="0" rtl="0">
              <a:lnSpc>
                <a:spcPct val="100000"/>
              </a:lnSpc>
              <a:spcBef>
                <a:spcPts val="0"/>
              </a:spcBef>
              <a:buClr>
                <a:schemeClr val="dk1"/>
              </a:buClr>
              <a:buSzPct val="78571"/>
              <a:buFont typeface="Arial"/>
              <a:buNone/>
            </a:pPr>
            <a:r>
              <a:rPr lang="fi-FI" sz="14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+---+===+=====================+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buClr>
                <a:schemeClr val="dk1"/>
              </a:buClr>
              <a:buSzPct val="78571"/>
              <a:buFont typeface="Arial"/>
              <a:buNone/>
            </a:pPr>
            <a:r>
              <a:rPr lang="fi-FI" sz="14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|HDR|ROL|...compressed data...|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buClr>
                <a:schemeClr val="dk1"/>
              </a:buClr>
              <a:buSzPct val="78571"/>
              <a:buFont typeface="Arial"/>
              <a:buNone/>
            </a:pPr>
            <a:r>
              <a:rPr lang="fi-FI" sz="14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+---+===+=====================+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t/>
            </a:r>
            <a:endParaRPr sz="1400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327" name="Shape 327"/>
          <p:cNvSpPr txBox="1"/>
          <p:nvPr>
            <p:ph idx="1" type="body"/>
          </p:nvPr>
        </p:nvSpPr>
        <p:spPr>
          <a:xfrm>
            <a:off x="685950" y="2251500"/>
            <a:ext cx="7772100" cy="5403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 rtl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fi-FI"/>
              <a:t>AliSQL</a:t>
            </a:r>
          </a:p>
        </p:txBody>
      </p:sp>
      <p:sp>
        <p:nvSpPr>
          <p:cNvPr id="328" name="Shape 328"/>
          <p:cNvSpPr txBox="1"/>
          <p:nvPr>
            <p:ph idx="1" type="body"/>
          </p:nvPr>
        </p:nvSpPr>
        <p:spPr>
          <a:xfrm>
            <a:off x="685950" y="2791800"/>
            <a:ext cx="7772100" cy="1195800"/>
          </a:xfrm>
          <a:prstGeom prst="rect">
            <a:avLst/>
          </a:prstGeom>
          <a:solidFill>
            <a:schemeClr val="lt2"/>
          </a:solidFill>
        </p:spPr>
        <p:txBody>
          <a:bodyPr anchorCtr="0" anchor="t" bIns="91425" lIns="91425" rIns="91425" wrap="square" tIns="91425">
            <a:noAutofit/>
          </a:bodyPr>
          <a:lstStyle/>
          <a:p>
            <a:pPr lvl="0" rtl="0">
              <a:lnSpc>
                <a:spcPct val="100000"/>
              </a:lnSpc>
              <a:spcBef>
                <a:spcPts val="0"/>
              </a:spcBef>
              <a:buClr>
                <a:schemeClr val="dk1"/>
              </a:buClr>
              <a:buSzPct val="78571"/>
              <a:buFont typeface="Arial"/>
              <a:buNone/>
            </a:pPr>
            <a:r>
              <a:rPr lang="fi-FI" sz="14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  7 bit: compressed flag (ROL is present only if this flag is set)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buClr>
                <a:schemeClr val="dk1"/>
              </a:buClr>
              <a:buSzPct val="78571"/>
              <a:buFont typeface="Arial"/>
              <a:buNone/>
            </a:pPr>
            <a:r>
              <a:rPr lang="fi-FI" sz="14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5-6 bit: number of bytes in "Record Original Length" minus 1 (0-3)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buClr>
                <a:schemeClr val="dk1"/>
              </a:buClr>
              <a:buSzPct val="78571"/>
              <a:buFont typeface="Arial"/>
              <a:buNone/>
            </a:pPr>
            <a:r>
              <a:rPr lang="fi-FI" sz="14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2-4 bit: compression method (0 means zlib)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buClr>
                <a:schemeClr val="dk1"/>
              </a:buClr>
              <a:buSzPct val="78571"/>
              <a:buFont typeface="Arial"/>
              <a:buNone/>
            </a:pPr>
            <a:r>
              <a:rPr lang="fi-FI" sz="14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  1 bit: zlib wrapper flag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fi-FI" sz="14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  0 bit: unused</a:t>
            </a:r>
          </a:p>
        </p:txBody>
      </p:sp>
      <p:sp>
        <p:nvSpPr>
          <p:cNvPr id="329" name="Shape 329"/>
          <p:cNvSpPr txBox="1"/>
          <p:nvPr>
            <p:ph idx="1" type="body"/>
          </p:nvPr>
        </p:nvSpPr>
        <p:spPr>
          <a:xfrm>
            <a:off x="685950" y="3987600"/>
            <a:ext cx="7772100" cy="5403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 rtl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fi-FI"/>
              <a:t>Percona</a:t>
            </a:r>
          </a:p>
        </p:txBody>
      </p:sp>
      <p:sp>
        <p:nvSpPr>
          <p:cNvPr id="330" name="Shape 330"/>
          <p:cNvSpPr txBox="1"/>
          <p:nvPr>
            <p:ph idx="1" type="body"/>
          </p:nvPr>
        </p:nvSpPr>
        <p:spPr>
          <a:xfrm>
            <a:off x="685950" y="4527900"/>
            <a:ext cx="7772100" cy="1436400"/>
          </a:xfrm>
          <a:prstGeom prst="rect">
            <a:avLst/>
          </a:prstGeom>
          <a:solidFill>
            <a:schemeClr val="lt2"/>
          </a:solidFill>
        </p:spPr>
        <p:txBody>
          <a:bodyPr anchorCtr="0" anchor="t" bIns="91425" lIns="91425" rIns="91425" wrap="square" tIns="91425">
            <a:noAutofit/>
          </a:bodyPr>
          <a:lstStyle/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fi-FI" sz="14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11-15 bit: unused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fi-FI" sz="14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   10 bit: compressed flag (ROL is present only if this flag is set)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fi-FI" sz="14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  7-9 bit: number of bytes in "Record Original Length" minus 1 (0-3)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fi-FI" sz="14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  2-6 bit: compression method (0 means zlib)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fi-FI" sz="14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    1 bit: zlib wrapper flag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fi-FI" sz="14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    0 bit: unused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t/>
            </a:r>
            <a:endParaRPr sz="1400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34" name="Shape 3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5" name="Shape 335"/>
          <p:cNvSpPr txBox="1"/>
          <p:nvPr>
            <p:ph type="title"/>
          </p:nvPr>
        </p:nvSpPr>
        <p:spPr>
          <a:xfrm>
            <a:off x="1371600" y="10"/>
            <a:ext cx="7772100" cy="8949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fi-FI"/>
              <a:t>Data format</a:t>
            </a:r>
          </a:p>
        </p:txBody>
      </p:sp>
      <p:sp>
        <p:nvSpPr>
          <p:cNvPr id="336" name="Shape 336"/>
          <p:cNvSpPr txBox="1"/>
          <p:nvPr>
            <p:ph idx="1" type="body"/>
          </p:nvPr>
        </p:nvSpPr>
        <p:spPr>
          <a:xfrm>
            <a:off x="685950" y="894900"/>
            <a:ext cx="7772100" cy="5403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 rtl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fi-FI"/>
              <a:t>Tencent</a:t>
            </a:r>
          </a:p>
        </p:txBody>
      </p:sp>
      <p:sp>
        <p:nvSpPr>
          <p:cNvPr id="337" name="Shape 337"/>
          <p:cNvSpPr txBox="1"/>
          <p:nvPr>
            <p:ph idx="1" type="body"/>
          </p:nvPr>
        </p:nvSpPr>
        <p:spPr>
          <a:xfrm>
            <a:off x="685950" y="1435200"/>
            <a:ext cx="7772100" cy="996900"/>
          </a:xfrm>
          <a:prstGeom prst="rect">
            <a:avLst/>
          </a:prstGeom>
          <a:solidFill>
            <a:schemeClr val="lt2"/>
          </a:solidFill>
        </p:spPr>
        <p:txBody>
          <a:bodyPr anchorCtr="0" anchor="t" bIns="91425" lIns="91425" rIns="91425" wrap="square" tIns="91425">
            <a:noAutofit/>
          </a:bodyPr>
          <a:lstStyle/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fi-FI" sz="14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  7 bit: compressed flag (ROL is present only if this flag is set)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fi-FI" sz="14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5-6 bit: compression method (0 means zlib)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fi-FI" sz="14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  4 bit: unused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fi-FI" sz="14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0-3</a:t>
            </a:r>
            <a:r>
              <a:rPr lang="fi-FI" sz="14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 bit: number of bytes in "Record Original Length" (1-4)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t/>
            </a:r>
            <a:endParaRPr sz="1400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338" name="Shape 338"/>
          <p:cNvSpPr txBox="1"/>
          <p:nvPr>
            <p:ph idx="1" type="body"/>
          </p:nvPr>
        </p:nvSpPr>
        <p:spPr>
          <a:xfrm>
            <a:off x="685950" y="2440650"/>
            <a:ext cx="7772100" cy="5403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 rtl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fi-FI"/>
              <a:t>MariaDB (binary compatible with Tencent)</a:t>
            </a:r>
          </a:p>
        </p:txBody>
      </p:sp>
      <p:sp>
        <p:nvSpPr>
          <p:cNvPr id="339" name="Shape 339"/>
          <p:cNvSpPr txBox="1"/>
          <p:nvPr>
            <p:ph idx="1" type="body"/>
          </p:nvPr>
        </p:nvSpPr>
        <p:spPr>
          <a:xfrm>
            <a:off x="685950" y="2980950"/>
            <a:ext cx="7772100" cy="834900"/>
          </a:xfrm>
          <a:prstGeom prst="rect">
            <a:avLst/>
          </a:prstGeom>
          <a:solidFill>
            <a:schemeClr val="lt2"/>
          </a:solidFill>
        </p:spPr>
        <p:txBody>
          <a:bodyPr anchorCtr="0" anchor="t" bIns="91425" lIns="91425" rIns="91425" wrap="square" tIns="91425">
            <a:noAutofit/>
          </a:bodyPr>
          <a:lstStyle/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fi-FI" sz="14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4-7 bit: compression method (8 means zlib, ROL is present only if method&gt;0)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fi-FI" sz="14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  3 bit: zlib wrapper flag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fi-FI" sz="14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0-2 bit: number of bytes in "Record Original Length" (1-4)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43" name="Shape 3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4" name="Shape 344"/>
          <p:cNvSpPr txBox="1"/>
          <p:nvPr>
            <p:ph type="title"/>
          </p:nvPr>
        </p:nvSpPr>
        <p:spPr>
          <a:xfrm>
            <a:off x="1371600" y="10"/>
            <a:ext cx="7772100" cy="8949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fi-FI"/>
              <a:t>Ideas</a:t>
            </a:r>
          </a:p>
        </p:txBody>
      </p:sp>
      <p:sp>
        <p:nvSpPr>
          <p:cNvPr id="345" name="Shape 345"/>
          <p:cNvSpPr txBox="1"/>
          <p:nvPr>
            <p:ph idx="1" type="body"/>
          </p:nvPr>
        </p:nvSpPr>
        <p:spPr>
          <a:xfrm>
            <a:off x="685950" y="2443200"/>
            <a:ext cx="7772100" cy="19716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indent="-381000" lvl="0" marL="45720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</a:pPr>
            <a:r>
              <a:rPr lang="fi-FI"/>
              <a:t>per-column compression parameters (stored in .frm)</a:t>
            </a:r>
          </a:p>
          <a:p>
            <a:pPr indent="-381000" lvl="0" marL="45720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</a:pPr>
            <a:r>
              <a:rPr lang="fi-FI"/>
              <a:t>implement more compression algorithms</a:t>
            </a:r>
          </a:p>
          <a:p>
            <a:pPr indent="-381000" lvl="0" marL="45720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</a:pPr>
            <a:r>
              <a:rPr lang="fi-FI"/>
              <a:t>provide and accept compressed data to/from client</a:t>
            </a:r>
          </a:p>
          <a:p>
            <a:pPr indent="-381000" lvl="1" marL="91440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fi-FI"/>
              <a:t>needed for mysqldump to store data compressed</a:t>
            </a:r>
          </a:p>
          <a:p>
            <a:pPr indent="-381000" lvl="1" marL="914400" rtl="0" algn="just">
              <a:lnSpc>
                <a:spcPct val="100000"/>
              </a:lnSpc>
              <a:spcBef>
                <a:spcPts val="0"/>
              </a:spcBef>
              <a:buSzPct val="100000"/>
              <a:buChar char="○"/>
            </a:pPr>
            <a:r>
              <a:rPr lang="fi-FI"/>
              <a:t>needed for spider to transfer data compressed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 txBox="1"/>
          <p:nvPr>
            <p:ph type="title"/>
          </p:nvPr>
        </p:nvSpPr>
        <p:spPr>
          <a:xfrm>
            <a:off x="1371600" y="10"/>
            <a:ext cx="7772100" cy="8949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fi-FI"/>
              <a:t>Availability</a:t>
            </a:r>
          </a:p>
        </p:txBody>
      </p:sp>
      <p:sp>
        <p:nvSpPr>
          <p:cNvPr id="76" name="Shape 76"/>
          <p:cNvSpPr txBox="1"/>
          <p:nvPr>
            <p:ph idx="1" type="body"/>
          </p:nvPr>
        </p:nvSpPr>
        <p:spPr>
          <a:xfrm>
            <a:off x="685950" y="1064850"/>
            <a:ext cx="7772100" cy="50703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 rtl="0" algn="just">
              <a:spcBef>
                <a:spcPts val="0"/>
              </a:spcBef>
              <a:buNone/>
            </a:pPr>
            <a:r>
              <a:rPr lang="fi-FI"/>
              <a:t>All implementations have column compression available by default, no special compilation flags or runtime configuration needed.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/>
          <p:cNvSpPr txBox="1"/>
          <p:nvPr>
            <p:ph type="title"/>
          </p:nvPr>
        </p:nvSpPr>
        <p:spPr>
          <a:xfrm>
            <a:off x="1371600" y="10"/>
            <a:ext cx="7772100" cy="8949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fi-FI"/>
              <a:t>Data types</a:t>
            </a:r>
          </a:p>
        </p:txBody>
      </p:sp>
      <p:sp>
        <p:nvSpPr>
          <p:cNvPr id="82" name="Shape 82"/>
          <p:cNvSpPr txBox="1"/>
          <p:nvPr>
            <p:ph idx="1" type="body"/>
          </p:nvPr>
        </p:nvSpPr>
        <p:spPr>
          <a:xfrm>
            <a:off x="685950" y="2324250"/>
            <a:ext cx="7772100" cy="14103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 rtl="0">
              <a:lnSpc>
                <a:spcPct val="115000"/>
              </a:lnSpc>
              <a:spcBef>
                <a:spcPts val="0"/>
              </a:spcBef>
              <a:buNone/>
            </a:pPr>
            <a:r>
              <a:rPr lang="fi-FI"/>
              <a:t>All implementations support:</a:t>
            </a:r>
          </a:p>
          <a:p>
            <a:pPr indent="-381000" lvl="0" marL="457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00000"/>
            </a:pPr>
            <a:r>
              <a:rPr lang="fi-FI"/>
              <a:t>BLOB and TEXT</a:t>
            </a:r>
          </a:p>
          <a:p>
            <a:pPr indent="-381000" lvl="0" marL="457200" rtl="0">
              <a:lnSpc>
                <a:spcPct val="115000"/>
              </a:lnSpc>
              <a:spcBef>
                <a:spcPts val="0"/>
              </a:spcBef>
              <a:buSzPct val="100000"/>
            </a:pPr>
            <a:r>
              <a:rPr lang="fi-FI"/>
              <a:t>VARCHAR and VARBINARY</a:t>
            </a:r>
          </a:p>
        </p:txBody>
      </p:sp>
      <p:sp>
        <p:nvSpPr>
          <p:cNvPr id="83" name="Shape 83"/>
          <p:cNvSpPr txBox="1"/>
          <p:nvPr>
            <p:ph idx="1" type="body"/>
          </p:nvPr>
        </p:nvSpPr>
        <p:spPr>
          <a:xfrm>
            <a:off x="685950" y="3734550"/>
            <a:ext cx="7772100" cy="799200"/>
          </a:xfrm>
          <a:prstGeom prst="rect">
            <a:avLst/>
          </a:prstGeom>
          <a:solidFill>
            <a:schemeClr val="lt2"/>
          </a:solidFill>
        </p:spPr>
        <p:txBody>
          <a:bodyPr anchorCtr="0" anchor="t" bIns="91425" lIns="91425" rIns="91425" wrap="square" tIns="91425">
            <a:noAutofit/>
          </a:bodyPr>
          <a:lstStyle/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fi-FI" sz="14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MariaDB&gt; CREATE TABLE t1(a BLOB COMPRESSED);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fi-FI" sz="14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MariaDB&gt; CREATE TABLE t1(a INT COMPRESSED);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fi-FI" sz="14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ERROR 42000: Incorrect column specifier for column 'a'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Shape 88"/>
          <p:cNvSpPr txBox="1"/>
          <p:nvPr>
            <p:ph type="title"/>
          </p:nvPr>
        </p:nvSpPr>
        <p:spPr>
          <a:xfrm>
            <a:off x="1371600" y="10"/>
            <a:ext cx="7772100" cy="8949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fi-FI"/>
              <a:t>Storage engines</a:t>
            </a:r>
          </a:p>
        </p:txBody>
      </p:sp>
      <p:sp>
        <p:nvSpPr>
          <p:cNvPr id="89" name="Shape 89"/>
          <p:cNvSpPr txBox="1"/>
          <p:nvPr>
            <p:ph idx="1" type="body"/>
          </p:nvPr>
        </p:nvSpPr>
        <p:spPr>
          <a:xfrm>
            <a:off x="685950" y="2012400"/>
            <a:ext cx="7772100" cy="7119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 rtl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fi-FI"/>
              <a:t>MariaDB: storage engine independent</a:t>
            </a:r>
          </a:p>
          <a:p>
            <a:pPr lvl="0" rtl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fi-FI" sz="1400"/>
              <a:t>Note: CSV stores data uncompressed</a:t>
            </a:r>
          </a:p>
        </p:txBody>
      </p:sp>
      <p:sp>
        <p:nvSpPr>
          <p:cNvPr id="90" name="Shape 90"/>
          <p:cNvSpPr txBox="1"/>
          <p:nvPr>
            <p:ph idx="1" type="body"/>
          </p:nvPr>
        </p:nvSpPr>
        <p:spPr>
          <a:xfrm>
            <a:off x="685950" y="2724300"/>
            <a:ext cx="7772100" cy="790500"/>
          </a:xfrm>
          <a:prstGeom prst="rect">
            <a:avLst/>
          </a:prstGeom>
          <a:solidFill>
            <a:schemeClr val="lt2"/>
          </a:solidFill>
        </p:spPr>
        <p:txBody>
          <a:bodyPr anchorCtr="0" anchor="t" bIns="91425" lIns="91425" rIns="91425" wrap="square" tIns="91425">
            <a:noAutofit/>
          </a:bodyPr>
          <a:lstStyle/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fi-FI" sz="14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MariaDB&gt; CREATE TABLE t1(a BLOB COMPRESSED) ENGINE=InnoDB;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fi-FI" sz="14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MariaDB&gt; CREATE TABLE t1(a BLOB COMPRESSED) ENGINE=MyISAM;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fi-FI" sz="14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...</a:t>
            </a:r>
          </a:p>
        </p:txBody>
      </p:sp>
      <p:sp>
        <p:nvSpPr>
          <p:cNvPr id="91" name="Shape 91"/>
          <p:cNvSpPr txBox="1"/>
          <p:nvPr>
            <p:ph idx="1" type="body"/>
          </p:nvPr>
        </p:nvSpPr>
        <p:spPr>
          <a:xfrm>
            <a:off x="685950" y="3514800"/>
            <a:ext cx="7772100" cy="5403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 rtl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fi-FI"/>
              <a:t>AliSQL, Percona and Tencent: InnoDB only</a:t>
            </a:r>
          </a:p>
        </p:txBody>
      </p:sp>
      <p:sp>
        <p:nvSpPr>
          <p:cNvPr id="92" name="Shape 92"/>
          <p:cNvSpPr txBox="1"/>
          <p:nvPr>
            <p:ph idx="1" type="body"/>
          </p:nvPr>
        </p:nvSpPr>
        <p:spPr>
          <a:xfrm>
            <a:off x="685950" y="4055100"/>
            <a:ext cx="7772100" cy="790500"/>
          </a:xfrm>
          <a:prstGeom prst="rect">
            <a:avLst/>
          </a:prstGeom>
          <a:solidFill>
            <a:schemeClr val="lt2"/>
          </a:solidFill>
        </p:spPr>
        <p:txBody>
          <a:bodyPr anchorCtr="0" anchor="t" bIns="91425" lIns="91425" rIns="91425" wrap="square" tIns="91425">
            <a:noAutofit/>
          </a:bodyPr>
          <a:lstStyle/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fi-FI" sz="14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Tencent</a:t>
            </a:r>
            <a:r>
              <a:rPr lang="fi-FI" sz="14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&gt; CREATE TABLE t1(a BLOB COMPRESSED) ENGINE=InnoDB;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fi-FI" sz="14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Tencent</a:t>
            </a:r>
            <a:r>
              <a:rPr lang="fi-FI" sz="14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&gt; CREATE TABLE t1(a BLOB COMPRESSED) ENGINE=MyISAM;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fi-FI" sz="14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ERROR HY000: Field 'a' can not have compressed property in this enginess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Shape 97"/>
          <p:cNvSpPr txBox="1"/>
          <p:nvPr>
            <p:ph type="title"/>
          </p:nvPr>
        </p:nvSpPr>
        <p:spPr>
          <a:xfrm>
            <a:off x="1371600" y="10"/>
            <a:ext cx="7772100" cy="8949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fi-FI"/>
              <a:t>Compression methods</a:t>
            </a:r>
          </a:p>
        </p:txBody>
      </p:sp>
      <p:sp>
        <p:nvSpPr>
          <p:cNvPr id="98" name="Shape 98"/>
          <p:cNvSpPr txBox="1"/>
          <p:nvPr>
            <p:ph idx="1" type="body"/>
          </p:nvPr>
        </p:nvSpPr>
        <p:spPr>
          <a:xfrm>
            <a:off x="685950" y="1064850"/>
            <a:ext cx="7772100" cy="50703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 rtl="0" algn="just">
              <a:spcBef>
                <a:spcPts val="0"/>
              </a:spcBef>
              <a:buNone/>
            </a:pPr>
            <a:r>
              <a:rPr lang="fi-FI"/>
              <a:t>All implementations support only one compression method: deflate (zlib).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Shape 103"/>
          <p:cNvSpPr txBox="1"/>
          <p:nvPr>
            <p:ph type="title"/>
          </p:nvPr>
        </p:nvSpPr>
        <p:spPr>
          <a:xfrm>
            <a:off x="1371600" y="10"/>
            <a:ext cx="7772100" cy="8949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fi-FI"/>
              <a:t>Indexes</a:t>
            </a:r>
          </a:p>
        </p:txBody>
      </p:sp>
      <p:sp>
        <p:nvSpPr>
          <p:cNvPr id="104" name="Shape 104"/>
          <p:cNvSpPr txBox="1"/>
          <p:nvPr>
            <p:ph idx="1" type="body"/>
          </p:nvPr>
        </p:nvSpPr>
        <p:spPr>
          <a:xfrm>
            <a:off x="685950" y="2676450"/>
            <a:ext cx="7772100" cy="8949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 rtl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fi-FI"/>
              <a:t>All implementations do not support indexes over compressed columns.</a:t>
            </a:r>
          </a:p>
        </p:txBody>
      </p:sp>
      <p:sp>
        <p:nvSpPr>
          <p:cNvPr id="105" name="Shape 105"/>
          <p:cNvSpPr txBox="1"/>
          <p:nvPr>
            <p:ph idx="1" type="body"/>
          </p:nvPr>
        </p:nvSpPr>
        <p:spPr>
          <a:xfrm>
            <a:off x="685950" y="3571350"/>
            <a:ext cx="7772100" cy="610200"/>
          </a:xfrm>
          <a:prstGeom prst="rect">
            <a:avLst/>
          </a:prstGeom>
          <a:solidFill>
            <a:schemeClr val="lt2"/>
          </a:solidFill>
        </p:spPr>
        <p:txBody>
          <a:bodyPr anchorCtr="0" anchor="t" bIns="91425" lIns="91425" rIns="91425" wrap="square" tIns="91425">
            <a:noAutofit/>
          </a:bodyPr>
          <a:lstStyle/>
          <a:p>
            <a:pPr lvl="0" rtl="0">
              <a:lnSpc>
                <a:spcPct val="100000"/>
              </a:lnSpc>
              <a:spcBef>
                <a:spcPts val="0"/>
              </a:spcBef>
              <a:buClr>
                <a:schemeClr val="dk1"/>
              </a:buClr>
              <a:buSzPct val="78571"/>
              <a:buFont typeface="Arial"/>
              <a:buNone/>
            </a:pPr>
            <a:r>
              <a:rPr lang="fi-FI" sz="14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MariaDB&gt; CREATE TABLE t1(a BLOB COMPRESSED, KEY(a(10)));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fi-FI" sz="14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ERROR HY000: Compressed column 'a' can't be used in key specification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hape 110"/>
          <p:cNvSpPr txBox="1"/>
          <p:nvPr>
            <p:ph type="title"/>
          </p:nvPr>
        </p:nvSpPr>
        <p:spPr>
          <a:xfrm>
            <a:off x="1371600" y="10"/>
            <a:ext cx="7772100" cy="8949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fi-FI"/>
              <a:t>Status variables</a:t>
            </a:r>
          </a:p>
        </p:txBody>
      </p:sp>
      <p:sp>
        <p:nvSpPr>
          <p:cNvPr id="111" name="Shape 111"/>
          <p:cNvSpPr txBox="1"/>
          <p:nvPr>
            <p:ph idx="1" type="body"/>
          </p:nvPr>
        </p:nvSpPr>
        <p:spPr>
          <a:xfrm>
            <a:off x="685950" y="894900"/>
            <a:ext cx="7772100" cy="5490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fi-FI"/>
              <a:t>Alibaba</a:t>
            </a:r>
          </a:p>
        </p:txBody>
      </p:sp>
      <p:sp>
        <p:nvSpPr>
          <p:cNvPr id="112" name="Shape 112"/>
          <p:cNvSpPr txBox="1"/>
          <p:nvPr>
            <p:ph idx="1" type="body"/>
          </p:nvPr>
        </p:nvSpPr>
        <p:spPr>
          <a:xfrm>
            <a:off x="685950" y="1450425"/>
            <a:ext cx="7772100" cy="610200"/>
          </a:xfrm>
          <a:prstGeom prst="rect">
            <a:avLst/>
          </a:prstGeom>
          <a:solidFill>
            <a:schemeClr val="lt2"/>
          </a:solidFill>
        </p:spPr>
        <p:txBody>
          <a:bodyPr anchorCtr="0" anchor="t" bIns="91425" lIns="91425" rIns="91425" wrap="square" tIns="91425">
            <a:noAutofit/>
          </a:bodyPr>
          <a:lstStyle/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fi-FI" sz="14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Innodb_column_compressed   // incremented when compressed data is written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fi-FI" sz="14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Innodb_column_decompressed // or read, global counters (scalability?)</a:t>
            </a:r>
          </a:p>
        </p:txBody>
      </p:sp>
      <p:sp>
        <p:nvSpPr>
          <p:cNvPr id="113" name="Shape 113"/>
          <p:cNvSpPr txBox="1"/>
          <p:nvPr>
            <p:ph idx="1" type="body"/>
          </p:nvPr>
        </p:nvSpPr>
        <p:spPr>
          <a:xfrm>
            <a:off x="685950" y="2054100"/>
            <a:ext cx="7772100" cy="5490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fi-FI"/>
              <a:t>Percona</a:t>
            </a:r>
          </a:p>
        </p:txBody>
      </p:sp>
      <p:sp>
        <p:nvSpPr>
          <p:cNvPr id="114" name="Shape 114"/>
          <p:cNvSpPr txBox="1"/>
          <p:nvPr>
            <p:ph idx="1" type="body"/>
          </p:nvPr>
        </p:nvSpPr>
        <p:spPr>
          <a:xfrm>
            <a:off x="685950" y="3239400"/>
            <a:ext cx="7772100" cy="5490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fi-FI"/>
              <a:t>Tencent</a:t>
            </a:r>
          </a:p>
        </p:txBody>
      </p:sp>
      <p:sp>
        <p:nvSpPr>
          <p:cNvPr id="115" name="Shape 115"/>
          <p:cNvSpPr txBox="1"/>
          <p:nvPr>
            <p:ph idx="1" type="body"/>
          </p:nvPr>
        </p:nvSpPr>
        <p:spPr>
          <a:xfrm>
            <a:off x="685950" y="2616150"/>
            <a:ext cx="7772100" cy="610200"/>
          </a:xfrm>
          <a:prstGeom prst="rect">
            <a:avLst/>
          </a:prstGeom>
          <a:solidFill>
            <a:schemeClr val="lt2"/>
          </a:solidFill>
        </p:spPr>
        <p:txBody>
          <a:bodyPr anchorCtr="0" anchor="t" bIns="91425" lIns="91425" rIns="91425" wrap="square" tIns="91425">
            <a:noAutofit/>
          </a:bodyPr>
          <a:lstStyle/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fi-FI" sz="14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Create_compression_dictionary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fi-FI" sz="14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Drop_compression_dictionary</a:t>
            </a:r>
          </a:p>
        </p:txBody>
      </p:sp>
      <p:sp>
        <p:nvSpPr>
          <p:cNvPr id="116" name="Shape 116"/>
          <p:cNvSpPr txBox="1"/>
          <p:nvPr>
            <p:ph idx="1" type="body"/>
          </p:nvPr>
        </p:nvSpPr>
        <p:spPr>
          <a:xfrm>
            <a:off x="685950" y="3811350"/>
            <a:ext cx="7772100" cy="386700"/>
          </a:xfrm>
          <a:prstGeom prst="rect">
            <a:avLst/>
          </a:prstGeom>
          <a:solidFill>
            <a:schemeClr val="lt2"/>
          </a:solidFill>
        </p:spPr>
        <p:txBody>
          <a:bodyPr anchorCtr="0" anchor="t" bIns="91425" lIns="91425" rIns="91425" wrap="square" tIns="91425">
            <a:noAutofit/>
          </a:bodyPr>
          <a:lstStyle/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fi-FI" sz="14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N/A</a:t>
            </a:r>
          </a:p>
        </p:txBody>
      </p:sp>
      <p:sp>
        <p:nvSpPr>
          <p:cNvPr id="117" name="Shape 117"/>
          <p:cNvSpPr txBox="1"/>
          <p:nvPr>
            <p:ph idx="1" type="body"/>
          </p:nvPr>
        </p:nvSpPr>
        <p:spPr>
          <a:xfrm>
            <a:off x="685950" y="4198050"/>
            <a:ext cx="7772100" cy="5490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fi-FI"/>
              <a:t>MariaDB</a:t>
            </a:r>
          </a:p>
        </p:txBody>
      </p:sp>
      <p:sp>
        <p:nvSpPr>
          <p:cNvPr id="118" name="Shape 118"/>
          <p:cNvSpPr txBox="1"/>
          <p:nvPr>
            <p:ph idx="1" type="body"/>
          </p:nvPr>
        </p:nvSpPr>
        <p:spPr>
          <a:xfrm>
            <a:off x="685950" y="4747050"/>
            <a:ext cx="7772100" cy="610200"/>
          </a:xfrm>
          <a:prstGeom prst="rect">
            <a:avLst/>
          </a:prstGeom>
          <a:solidFill>
            <a:schemeClr val="lt2"/>
          </a:solidFill>
        </p:spPr>
        <p:txBody>
          <a:bodyPr anchorCtr="0" anchor="t" bIns="91425" lIns="91425" rIns="91425" wrap="square" tIns="91425">
            <a:noAutofit/>
          </a:bodyPr>
          <a:lstStyle/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fi-FI" sz="14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Column_compressions   // similar to Alibaba, but only incremented if data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fi-FI" sz="14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Column_decompressions // is actually compressed/decompressed, status counter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