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wangju" initials="d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90"/>
  </p:normalViewPr>
  <p:slideViewPr>
    <p:cSldViewPr snapToGrid="0" snapToObjects="1">
      <p:cViewPr varScale="1">
        <p:scale>
          <a:sx n="118" d="100"/>
          <a:sy n="118" d="100"/>
        </p:scale>
        <p:origin x="3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commentAuthors" Target="commentAuthor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4ED1-8BE4-6A4A-9625-E2D5590DF223}" type="datetimeFigureOut">
              <a:rPr kumimoji="1" lang="zh-CN" altLang="en-US" smtClean="0"/>
              <a:t>2017/11/15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724F-3B07-2B48-A7DC-0A6A10FA4FD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92151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4ED1-8BE4-6A4A-9625-E2D5590DF223}" type="datetimeFigureOut">
              <a:rPr kumimoji="1" lang="zh-CN" altLang="en-US" smtClean="0"/>
              <a:t>2017/11/15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724F-3B07-2B48-A7DC-0A6A10FA4FD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6177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4ED1-8BE4-6A4A-9625-E2D5590DF223}" type="datetimeFigureOut">
              <a:rPr kumimoji="1" lang="zh-CN" altLang="en-US" smtClean="0"/>
              <a:t>2017/11/15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724F-3B07-2B48-A7DC-0A6A10FA4FD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40286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70488" y="1056053"/>
            <a:ext cx="10515600" cy="715597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9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1270488" y="1924049"/>
            <a:ext cx="10515600" cy="3719513"/>
          </a:xfrm>
        </p:spPr>
        <p:txBody>
          <a:bodyPr vert="horz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64635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4ED1-8BE4-6A4A-9625-E2D5590DF223}" type="datetimeFigureOut">
              <a:rPr kumimoji="1" lang="zh-CN" altLang="en-US" smtClean="0"/>
              <a:t>2017/11/15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724F-3B07-2B48-A7DC-0A6A10FA4FD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73145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4ED1-8BE4-6A4A-9625-E2D5590DF223}" type="datetimeFigureOut">
              <a:rPr kumimoji="1" lang="zh-CN" altLang="en-US" smtClean="0"/>
              <a:t>2017/11/15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724F-3B07-2B48-A7DC-0A6A10FA4FD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10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4ED1-8BE4-6A4A-9625-E2D5590DF223}" type="datetimeFigureOut">
              <a:rPr kumimoji="1" lang="zh-CN" altLang="en-US" smtClean="0"/>
              <a:t>2017/11/15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724F-3B07-2B48-A7DC-0A6A10FA4FD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3173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4ED1-8BE4-6A4A-9625-E2D5590DF223}" type="datetimeFigureOut">
              <a:rPr kumimoji="1" lang="zh-CN" altLang="en-US" smtClean="0"/>
              <a:t>2017/11/15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724F-3B07-2B48-A7DC-0A6A10FA4FD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62822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4ED1-8BE4-6A4A-9625-E2D5590DF223}" type="datetimeFigureOut">
              <a:rPr kumimoji="1" lang="zh-CN" altLang="en-US" smtClean="0"/>
              <a:t>2017/11/15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724F-3B07-2B48-A7DC-0A6A10FA4FD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58899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4ED1-8BE4-6A4A-9625-E2D5590DF223}" type="datetimeFigureOut">
              <a:rPr kumimoji="1" lang="zh-CN" altLang="en-US" smtClean="0"/>
              <a:t>2017/11/15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724F-3B07-2B48-A7DC-0A6A10FA4FD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11930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4ED1-8BE4-6A4A-9625-E2D5590DF223}" type="datetimeFigureOut">
              <a:rPr kumimoji="1" lang="zh-CN" altLang="en-US" smtClean="0"/>
              <a:t>2017/11/15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724F-3B07-2B48-A7DC-0A6A10FA4FD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0257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4ED1-8BE4-6A4A-9625-E2D5590DF223}" type="datetimeFigureOut">
              <a:rPr kumimoji="1" lang="zh-CN" altLang="en-US" smtClean="0"/>
              <a:t>2017/11/15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724F-3B07-2B48-A7DC-0A6A10FA4FD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0635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94ED1-8BE4-6A4A-9625-E2D5590DF223}" type="datetimeFigureOut">
              <a:rPr kumimoji="1" lang="zh-CN" altLang="en-US" smtClean="0"/>
              <a:t>2017/11/15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6724F-3B07-2B48-A7DC-0A6A10FA4FD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4312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915535"/>
            <a:ext cx="9144000" cy="2387600"/>
          </a:xfrm>
        </p:spPr>
        <p:txBody>
          <a:bodyPr>
            <a:normAutofit/>
          </a:bodyPr>
          <a:lstStyle/>
          <a:p>
            <a:r>
              <a:rPr kumimoji="1" lang="en-US" altLang="zh-CN" sz="2800" dirty="0">
                <a:latin typeface="PingFang SC" charset="-122"/>
                <a:ea typeface="PingFang SC" charset="-122"/>
                <a:cs typeface="PingFang SC" charset="-122"/>
              </a:rPr>
              <a:t>Features of </a:t>
            </a:r>
            <a:r>
              <a:rPr kumimoji="1" lang="en-US" altLang="zh-CN" sz="2800" dirty="0" err="1">
                <a:latin typeface="PingFang SC" charset="-122"/>
                <a:ea typeface="PingFang SC" charset="-122"/>
                <a:cs typeface="PingFang SC" charset="-122"/>
              </a:rPr>
              <a:t>TMySQL</a:t>
            </a:r>
            <a:r>
              <a:rPr kumimoji="1" lang="en-US" altLang="zh-CN" sz="2800" dirty="0">
                <a:latin typeface="PingFang SC" charset="-122"/>
                <a:ea typeface="PingFang SC" charset="-122"/>
                <a:cs typeface="PingFang SC" charset="-122"/>
              </a:rPr>
              <a:t>/</a:t>
            </a:r>
            <a:r>
              <a:rPr kumimoji="1" lang="en-US" altLang="zh-CN" sz="2800" dirty="0" err="1">
                <a:latin typeface="PingFang SC" charset="-122"/>
                <a:ea typeface="PingFang SC" charset="-122"/>
                <a:cs typeface="PingFang SC" charset="-122"/>
              </a:rPr>
              <a:t>TSpider</a:t>
            </a:r>
            <a:r>
              <a:rPr kumimoji="1" lang="en-US" altLang="zh-CN" sz="2800" dirty="0">
                <a:latin typeface="PingFang SC" charset="-122"/>
                <a:ea typeface="PingFang SC" charset="-122"/>
                <a:cs typeface="PingFang SC" charset="-122"/>
              </a:rPr>
              <a:t> port into</a:t>
            </a:r>
            <a:r>
              <a:rPr kumimoji="1" lang="zh-CN" altLang="en-US" sz="28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800" dirty="0" err="1">
                <a:latin typeface="PingFang SC" charset="-122"/>
                <a:ea typeface="PingFang SC" charset="-122"/>
                <a:cs typeface="PingFang SC" charset="-122"/>
              </a:rPr>
              <a:t>MariaDB</a:t>
            </a:r>
            <a:endParaRPr kumimoji="1" lang="zh-CN" altLang="en-US" sz="2800" dirty="0">
              <a:latin typeface="PingFang SC" charset="-122"/>
              <a:ea typeface="PingFang SC" charset="-122"/>
              <a:cs typeface="PingFang SC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4102782"/>
            <a:ext cx="9144000" cy="1655762"/>
          </a:xfrm>
        </p:spPr>
        <p:txBody>
          <a:bodyPr>
            <a:normAutofit/>
          </a:bodyPr>
          <a:lstStyle/>
          <a:p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Tencent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Game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DBA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Team</a:t>
            </a:r>
            <a:endParaRPr kumimoji="1" lang="zh-CN" altLang="en-US" sz="2000" dirty="0">
              <a:latin typeface="PingFang SC" charset="-122"/>
              <a:ea typeface="PingFang SC" charset="-122"/>
              <a:cs typeface="PingFang SC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6213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Agenda</a:t>
            </a:r>
            <a:endParaRPr kumimoji="1" lang="zh-CN" altLang="en-US" sz="3200" dirty="0">
              <a:latin typeface="PingFang SC" charset="-122"/>
              <a:ea typeface="PingFang SC" charset="-122"/>
              <a:cs typeface="PingFang SC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Tencent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Game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DBA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Team</a:t>
            </a:r>
          </a:p>
          <a:p>
            <a:pPr>
              <a:lnSpc>
                <a:spcPct val="150000"/>
              </a:lnSpc>
            </a:pPr>
            <a:r>
              <a:rPr kumimoji="1" lang="en-US" altLang="zh-CN" sz="2400" dirty="0" err="1">
                <a:latin typeface="PingFang SC" charset="-122"/>
                <a:ea typeface="PingFang SC" charset="-122"/>
                <a:cs typeface="PingFang SC" charset="-122"/>
              </a:rPr>
              <a:t>TenDB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and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 err="1">
                <a:latin typeface="PingFang SC" charset="-122"/>
                <a:ea typeface="PingFang SC" charset="-122"/>
                <a:cs typeface="PingFang SC" charset="-122"/>
              </a:rPr>
              <a:t>TenDB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Cluster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introduction</a:t>
            </a:r>
          </a:p>
          <a:p>
            <a:pPr>
              <a:lnSpc>
                <a:spcPct val="150000"/>
              </a:lnSpc>
            </a:pP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What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features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have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been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port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into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 err="1" smtClean="0">
                <a:latin typeface="PingFang SC" charset="-122"/>
                <a:ea typeface="PingFang SC" charset="-122"/>
                <a:cs typeface="PingFang SC" charset="-122"/>
              </a:rPr>
              <a:t>MariaDB</a:t>
            </a:r>
            <a:endParaRPr kumimoji="1" lang="en-US" altLang="zh-CN" sz="2400" dirty="0" smtClean="0">
              <a:latin typeface="PingFang SC" charset="-122"/>
              <a:ea typeface="PingFang SC" charset="-122"/>
              <a:cs typeface="PingFang SC" charset="-122"/>
            </a:endParaRPr>
          </a:p>
          <a:p>
            <a:pPr>
              <a:lnSpc>
                <a:spcPct val="150000"/>
              </a:lnSpc>
            </a:pPr>
            <a:r>
              <a:rPr kumimoji="1" lang="en-US" altLang="zh-CN" sz="2400" dirty="0" smtClean="0">
                <a:latin typeface="PingFang SC" charset="-122"/>
                <a:ea typeface="PingFang SC" charset="-122"/>
                <a:cs typeface="PingFang SC" charset="-122"/>
              </a:rPr>
              <a:t>Roadmap</a:t>
            </a:r>
            <a:r>
              <a:rPr kumimoji="1" lang="zh-CN" altLang="en-US" sz="2400" dirty="0" smtClean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 smtClean="0">
                <a:latin typeface="PingFang SC" charset="-122"/>
                <a:ea typeface="PingFang SC" charset="-122"/>
                <a:cs typeface="PingFang SC" charset="-122"/>
              </a:rPr>
              <a:t>of</a:t>
            </a:r>
            <a:r>
              <a:rPr kumimoji="1" lang="zh-CN" altLang="en-US" sz="2400" dirty="0" smtClean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o</a:t>
            </a:r>
            <a:r>
              <a:rPr kumimoji="1" lang="en-US" altLang="zh-CN" sz="2400" dirty="0" smtClean="0">
                <a:latin typeface="PingFang SC" charset="-122"/>
                <a:ea typeface="PingFang SC" charset="-122"/>
                <a:cs typeface="PingFang SC" charset="-122"/>
              </a:rPr>
              <a:t>pen</a:t>
            </a:r>
            <a:r>
              <a:rPr kumimoji="1" lang="zh-CN" altLang="en-US" sz="2400" dirty="0" smtClean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 smtClean="0">
                <a:latin typeface="PingFang SC" charset="-122"/>
                <a:ea typeface="PingFang SC" charset="-122"/>
                <a:cs typeface="PingFang SC" charset="-122"/>
              </a:rPr>
              <a:t>source</a:t>
            </a:r>
            <a:endParaRPr kumimoji="1" lang="en-US" altLang="zh-CN" sz="2400" dirty="0">
              <a:latin typeface="PingFang SC" charset="-122"/>
              <a:ea typeface="PingFang SC" charset="-122"/>
              <a:cs typeface="PingFang SC" charset="-122"/>
            </a:endParaRPr>
          </a:p>
          <a:p>
            <a:pPr>
              <a:lnSpc>
                <a:spcPct val="150000"/>
              </a:lnSpc>
            </a:pP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What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will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we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do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next</a:t>
            </a:r>
          </a:p>
          <a:p>
            <a:pPr>
              <a:lnSpc>
                <a:spcPct val="150000"/>
              </a:lnSpc>
            </a:pP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Back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to</a:t>
            </a:r>
            <a:r>
              <a:rPr kumimoji="1" lang="zh-CN" altLang="en-US" sz="24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400" dirty="0">
                <a:latin typeface="PingFang SC" charset="-122"/>
                <a:ea typeface="PingFang SC" charset="-122"/>
                <a:cs typeface="PingFang SC" charset="-122"/>
              </a:rPr>
              <a:t>the open source</a:t>
            </a:r>
            <a:endParaRPr kumimoji="1" lang="zh-CN" altLang="en-US" sz="2400" dirty="0">
              <a:latin typeface="PingFang SC" charset="-122"/>
              <a:ea typeface="PingFang SC" charset="-122"/>
              <a:cs typeface="PingFang SC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1941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Tencent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Game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DBA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Team</a:t>
            </a:r>
            <a:endParaRPr kumimoji="1" lang="zh-CN" altLang="en-US" sz="3200" dirty="0">
              <a:latin typeface="PingFang SC" charset="-122"/>
              <a:ea typeface="PingFang SC" charset="-122"/>
              <a:cs typeface="PingFang SC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1800" dirty="0">
                <a:latin typeface="PingFang SC" charset="-122"/>
                <a:ea typeface="PingFang SC" charset="-122"/>
                <a:cs typeface="PingFang SC" charset="-122"/>
              </a:rPr>
              <a:t>Tencent</a:t>
            </a:r>
            <a:r>
              <a:rPr kumimoji="1" lang="zh-CN" altLang="en-US" sz="18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800" dirty="0">
                <a:latin typeface="PingFang SC" charset="-122"/>
                <a:ea typeface="PingFang SC" charset="-122"/>
                <a:cs typeface="PingFang SC" charset="-122"/>
              </a:rPr>
              <a:t>Games</a:t>
            </a:r>
          </a:p>
          <a:p>
            <a:pPr lvl="1">
              <a:lnSpc>
                <a:spcPct val="150000"/>
              </a:lnSpc>
            </a:pP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Hundreds of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self-developed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or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delegated games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，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20000+ MySQL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instances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and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>
                <a:latin typeface="PingFang SC" charset="-122"/>
                <a:ea typeface="PingFang SC" charset="-122"/>
                <a:cs typeface="PingFang SC" charset="-122"/>
              </a:rPr>
              <a:t>10000</a:t>
            </a:r>
            <a:r>
              <a:rPr kumimoji="1" lang="en-US" altLang="zh-CN" sz="1600" smtClean="0">
                <a:latin typeface="PingFang SC" charset="-122"/>
                <a:ea typeface="PingFang SC" charset="-122"/>
                <a:cs typeface="PingFang SC" charset="-122"/>
              </a:rPr>
              <a:t>+ machines</a:t>
            </a:r>
            <a:endParaRPr kumimoji="1" lang="en-US" altLang="zh-CN" sz="1600" dirty="0">
              <a:latin typeface="PingFang SC" charset="-122"/>
              <a:ea typeface="PingFang SC" charset="-122"/>
              <a:cs typeface="PingFang SC" charset="-122"/>
            </a:endParaRPr>
          </a:p>
          <a:p>
            <a:pPr lvl="1">
              <a:lnSpc>
                <a:spcPct val="150000"/>
              </a:lnSpc>
            </a:pP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50% of the Tencent’s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revenue comes from games </a:t>
            </a:r>
          </a:p>
          <a:p>
            <a:pPr>
              <a:lnSpc>
                <a:spcPct val="150000"/>
              </a:lnSpc>
            </a:pPr>
            <a:r>
              <a:rPr kumimoji="1" lang="en-US" altLang="zh-CN" sz="1800" dirty="0">
                <a:latin typeface="PingFang SC" charset="-122"/>
                <a:ea typeface="PingFang SC" charset="-122"/>
                <a:cs typeface="PingFang SC" charset="-122"/>
              </a:rPr>
              <a:t>DBA</a:t>
            </a:r>
            <a:r>
              <a:rPr kumimoji="1" lang="zh-CN" altLang="en-US" sz="18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800" dirty="0">
                <a:latin typeface="PingFang SC" charset="-122"/>
                <a:ea typeface="PingFang SC" charset="-122"/>
                <a:cs typeface="PingFang SC" charset="-122"/>
              </a:rPr>
              <a:t>Team</a:t>
            </a:r>
            <a:r>
              <a:rPr kumimoji="1" lang="zh-CN" altLang="en-US" sz="18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800" dirty="0">
                <a:latin typeface="PingFang SC" charset="-122"/>
                <a:ea typeface="PingFang SC" charset="-122"/>
                <a:cs typeface="PingFang SC" charset="-122"/>
              </a:rPr>
              <a:t>Member</a:t>
            </a:r>
          </a:p>
          <a:p>
            <a:pPr lvl="1">
              <a:lnSpc>
                <a:spcPct val="150000"/>
              </a:lnSpc>
            </a:pP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4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people work on MySQL/Spider source code development </a:t>
            </a:r>
            <a:r>
              <a:rPr kumimoji="1" lang="mr-IN" altLang="zh-CN" sz="1600" dirty="0">
                <a:latin typeface="PingFang SC" charset="-122"/>
                <a:ea typeface="PingFang SC" charset="-122"/>
                <a:cs typeface="PingFang SC" charset="-122"/>
              </a:rPr>
              <a:t>–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 err="1">
                <a:solidFill>
                  <a:srgbClr val="FF0000"/>
                </a:solidFill>
                <a:latin typeface="PingFang SC" charset="-122"/>
                <a:ea typeface="PingFang SC" charset="-122"/>
                <a:cs typeface="PingFang SC" charset="-122"/>
              </a:rPr>
              <a:t>mysql</a:t>
            </a:r>
            <a:r>
              <a:rPr kumimoji="1" lang="en-US" altLang="zh-CN" sz="1600" dirty="0">
                <a:solidFill>
                  <a:srgbClr val="FF0000"/>
                </a:solidFill>
                <a:latin typeface="PingFang SC" charset="-122"/>
                <a:ea typeface="PingFang SC" charset="-122"/>
                <a:cs typeface="PingFang SC" charset="-122"/>
              </a:rPr>
              <a:t> kernel developer</a:t>
            </a:r>
          </a:p>
          <a:p>
            <a:pPr lvl="1">
              <a:lnSpc>
                <a:spcPct val="150000"/>
              </a:lnSpc>
            </a:pP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2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people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work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on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DB automation management platform</a:t>
            </a:r>
            <a:endParaRPr kumimoji="1" lang="en-US" altLang="zh-CN" sz="1600" dirty="0">
              <a:solidFill>
                <a:srgbClr val="FF0000"/>
              </a:solidFill>
              <a:latin typeface="PingFang SC" charset="-122"/>
              <a:ea typeface="PingFang SC" charset="-122"/>
              <a:cs typeface="PingFang SC" charset="-122"/>
            </a:endParaRPr>
          </a:p>
          <a:p>
            <a:pPr lvl="1">
              <a:lnSpc>
                <a:spcPct val="150000"/>
              </a:lnSpc>
            </a:pP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24 people work on DB management and maintenance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jobs</a:t>
            </a:r>
            <a:endParaRPr kumimoji="1" lang="en-US" altLang="zh-CN" sz="1800" dirty="0">
              <a:latin typeface="PingFang SC" charset="-122"/>
              <a:ea typeface="PingFang SC" charset="-122"/>
              <a:cs typeface="PingFang SC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98680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sz="3200" dirty="0" err="1">
                <a:latin typeface="PingFang SC" charset="-122"/>
                <a:ea typeface="PingFang SC" charset="-122"/>
                <a:cs typeface="PingFang SC" charset="-122"/>
              </a:rPr>
              <a:t>TenDB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and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 err="1">
                <a:latin typeface="PingFang SC" charset="-122"/>
                <a:ea typeface="PingFang SC" charset="-122"/>
                <a:cs typeface="PingFang SC" charset="-122"/>
              </a:rPr>
              <a:t>TenDB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Cluster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Introduction</a:t>
            </a:r>
            <a:endParaRPr kumimoji="1" lang="zh-CN" altLang="en-US" sz="3200" dirty="0">
              <a:latin typeface="PingFang SC" charset="-122"/>
              <a:ea typeface="PingFang SC" charset="-122"/>
              <a:cs typeface="PingFang SC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sz="2000" dirty="0" err="1">
                <a:latin typeface="PingFang SC" charset="-122"/>
                <a:ea typeface="PingFang SC" charset="-122"/>
                <a:cs typeface="PingFang SC" charset="-122"/>
              </a:rPr>
              <a:t>TMySQL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 -&gt; </a:t>
            </a:r>
            <a:r>
              <a:rPr kumimoji="1" lang="en-US" altLang="zh-CN" sz="2000" dirty="0" err="1">
                <a:latin typeface="PingFang SC" charset="-122"/>
                <a:ea typeface="PingFang SC" charset="-122"/>
                <a:cs typeface="PingFang SC" charset="-122"/>
              </a:rPr>
              <a:t>TenDB</a:t>
            </a:r>
            <a:endParaRPr kumimoji="1" lang="en-US" altLang="zh-CN" sz="2000" dirty="0">
              <a:latin typeface="PingFang SC" charset="-122"/>
              <a:ea typeface="PingFang SC" charset="-122"/>
              <a:cs typeface="PingFang SC" charset="-122"/>
            </a:endParaRPr>
          </a:p>
          <a:p>
            <a:pPr lvl="1">
              <a:lnSpc>
                <a:spcPct val="150000"/>
              </a:lnSpc>
            </a:pPr>
            <a:r>
              <a:rPr kumimoji="1" lang="en-US" altLang="zh-CN" sz="1400" dirty="0">
                <a:latin typeface="PingFang SC" charset="-122"/>
                <a:ea typeface="PingFang SC" charset="-122"/>
                <a:cs typeface="PingFang SC" charset="-122"/>
              </a:rPr>
              <a:t>A MySQL branch maintained by Tencent Game DBA Team</a:t>
            </a:r>
          </a:p>
          <a:p>
            <a:pPr lvl="1">
              <a:lnSpc>
                <a:spcPct val="150000"/>
              </a:lnSpc>
            </a:pPr>
            <a:r>
              <a:rPr kumimoji="1" lang="en-US" altLang="zh-CN" sz="1400" dirty="0">
                <a:latin typeface="PingFang SC" charset="-122"/>
                <a:ea typeface="PingFang SC" charset="-122"/>
                <a:cs typeface="PingFang SC" charset="-122"/>
              </a:rPr>
              <a:t>Based on MySQL 5.5.24/</a:t>
            </a:r>
            <a:r>
              <a:rPr kumimoji="1" lang="en-US" altLang="zh-CN" sz="1400" dirty="0" err="1">
                <a:latin typeface="PingFang SC" charset="-122"/>
                <a:ea typeface="PingFang SC" charset="-122"/>
                <a:cs typeface="PingFang SC" charset="-122"/>
              </a:rPr>
              <a:t>Percona</a:t>
            </a:r>
            <a:r>
              <a:rPr kumimoji="1" lang="en-US" altLang="zh-CN" sz="1400" dirty="0">
                <a:latin typeface="PingFang SC" charset="-122"/>
                <a:ea typeface="PingFang SC" charset="-122"/>
                <a:cs typeface="PingFang SC" charset="-122"/>
              </a:rPr>
              <a:t> 5.6.24(</a:t>
            </a:r>
            <a:r>
              <a:rPr kumimoji="1" lang="en-US" altLang="zh-CN" sz="1400" dirty="0" err="1">
                <a:latin typeface="PingFang SC" charset="-122"/>
                <a:ea typeface="PingFang SC" charset="-122"/>
                <a:cs typeface="PingFang SC" charset="-122"/>
              </a:rPr>
              <a:t>thread_pool</a:t>
            </a:r>
            <a:r>
              <a:rPr kumimoji="1" lang="en-US" altLang="zh-CN" sz="1400" dirty="0">
                <a:latin typeface="PingFang SC" charset="-122"/>
                <a:ea typeface="PingFang SC" charset="-122"/>
                <a:cs typeface="PingFang SC" charset="-122"/>
              </a:rPr>
              <a:t> feature) </a:t>
            </a:r>
            <a:r>
              <a:rPr kumimoji="1" lang="mr-IN" altLang="zh-CN" sz="1400" dirty="0">
                <a:latin typeface="PingFang SC" charset="-122"/>
                <a:ea typeface="PingFang SC" charset="-122"/>
                <a:cs typeface="PingFang SC" charset="-122"/>
              </a:rPr>
              <a:t>–</a:t>
            </a:r>
            <a:r>
              <a:rPr kumimoji="1" lang="en-US" altLang="zh-CN" sz="1400" dirty="0">
                <a:latin typeface="PingFang SC" charset="-122"/>
                <a:ea typeface="PingFang SC" charset="-122"/>
                <a:cs typeface="PingFang SC" charset="-122"/>
              </a:rPr>
              <a:t> large-scale use in production environment</a:t>
            </a:r>
          </a:p>
          <a:p>
            <a:pPr lvl="1">
              <a:lnSpc>
                <a:spcPct val="150000"/>
              </a:lnSpc>
            </a:pPr>
            <a:r>
              <a:rPr kumimoji="1" lang="en-US" altLang="zh-CN" sz="1400" dirty="0">
                <a:latin typeface="PingFang SC" charset="-122"/>
                <a:ea typeface="PingFang SC" charset="-122"/>
                <a:cs typeface="PingFang SC" charset="-122"/>
              </a:rPr>
              <a:t>Based on MySQL 5.7 </a:t>
            </a:r>
            <a:r>
              <a:rPr kumimoji="1" lang="mr-IN" altLang="zh-CN" sz="1400" dirty="0">
                <a:latin typeface="PingFang SC" charset="-122"/>
                <a:ea typeface="PingFang SC" charset="-122"/>
                <a:cs typeface="PingFang SC" charset="-122"/>
              </a:rPr>
              <a:t>–</a:t>
            </a:r>
            <a:r>
              <a:rPr kumimoji="1" lang="en-US" altLang="zh-CN" sz="1400" dirty="0">
                <a:latin typeface="PingFang SC" charset="-122"/>
                <a:ea typeface="PingFang SC" charset="-122"/>
                <a:cs typeface="PingFang SC" charset="-122"/>
              </a:rPr>
              <a:t> in developing</a:t>
            </a:r>
          </a:p>
          <a:p>
            <a:pPr lvl="1"/>
            <a:endParaRPr kumimoji="1" lang="en-US" altLang="zh-CN" sz="1600" dirty="0">
              <a:latin typeface="PingFang SC" charset="-122"/>
              <a:ea typeface="PingFang SC" charset="-122"/>
              <a:cs typeface="PingFang SC" charset="-122"/>
            </a:endParaRPr>
          </a:p>
          <a:p>
            <a:r>
              <a:rPr kumimoji="1" lang="en-US" altLang="zh-CN" sz="2000" dirty="0" err="1">
                <a:latin typeface="PingFang SC" charset="-122"/>
                <a:ea typeface="PingFang SC" charset="-122"/>
                <a:cs typeface="PingFang SC" charset="-122"/>
              </a:rPr>
              <a:t>TSpider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  -&gt; </a:t>
            </a:r>
            <a:r>
              <a:rPr kumimoji="1" lang="en-US" altLang="zh-CN" sz="2000" dirty="0" err="1">
                <a:latin typeface="PingFang SC" charset="-122"/>
                <a:ea typeface="PingFang SC" charset="-122"/>
                <a:cs typeface="PingFang SC" charset="-122"/>
              </a:rPr>
              <a:t>TenDB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 Cluster</a:t>
            </a:r>
          </a:p>
          <a:p>
            <a:pPr lvl="1">
              <a:lnSpc>
                <a:spcPct val="150000"/>
              </a:lnSpc>
            </a:pPr>
            <a:r>
              <a:rPr kumimoji="1" lang="en-US" altLang="zh-CN" sz="1400" dirty="0">
                <a:latin typeface="PingFang SC" charset="-122"/>
                <a:ea typeface="PingFang SC" charset="-122"/>
                <a:cs typeface="PingFang SC" charset="-122"/>
              </a:rPr>
              <a:t>Base on Spider engine 3.1, started in late 2013</a:t>
            </a:r>
          </a:p>
          <a:p>
            <a:pPr lvl="1">
              <a:lnSpc>
                <a:spcPct val="150000"/>
              </a:lnSpc>
            </a:pPr>
            <a:r>
              <a:rPr kumimoji="1" lang="en-US" altLang="zh-CN" sz="1400" dirty="0">
                <a:latin typeface="PingFang SC" charset="-122"/>
                <a:ea typeface="PingFang SC" charset="-122"/>
                <a:cs typeface="PingFang SC" charset="-122"/>
              </a:rPr>
              <a:t>The largest Spider Cluster, 2000+instances</a:t>
            </a:r>
          </a:p>
          <a:p>
            <a:pPr lvl="1">
              <a:lnSpc>
                <a:spcPct val="150000"/>
              </a:lnSpc>
            </a:pPr>
            <a:r>
              <a:rPr kumimoji="1" lang="en-US" altLang="zh-CN" sz="1400" dirty="0">
                <a:latin typeface="PingFang SC" charset="-122"/>
                <a:ea typeface="PingFang SC" charset="-122"/>
                <a:cs typeface="PingFang SC" charset="-122"/>
              </a:rPr>
              <a:t>Auto </a:t>
            </a:r>
            <a:r>
              <a:rPr kumimoji="1" lang="en-US" altLang="zh-CN" sz="1400" dirty="0" err="1">
                <a:latin typeface="PingFang SC" charset="-122"/>
                <a:ea typeface="PingFang SC" charset="-122"/>
                <a:cs typeface="PingFang SC" charset="-122"/>
              </a:rPr>
              <a:t>sharding</a:t>
            </a:r>
            <a:r>
              <a:rPr kumimoji="1" lang="en-US" altLang="zh-CN" sz="1400" dirty="0">
                <a:latin typeface="PingFang SC" charset="-122"/>
                <a:ea typeface="PingFang SC" charset="-122"/>
                <a:cs typeface="PingFang SC" charset="-122"/>
              </a:rPr>
              <a:t> and auto-online scale out</a:t>
            </a:r>
            <a:endParaRPr kumimoji="1" lang="zh-CN" altLang="en-US" dirty="0"/>
          </a:p>
        </p:txBody>
      </p:sp>
      <p:grpSp>
        <p:nvGrpSpPr>
          <p:cNvPr id="4" name="组 3"/>
          <p:cNvGrpSpPr/>
          <p:nvPr/>
        </p:nvGrpSpPr>
        <p:grpSpPr>
          <a:xfrm>
            <a:off x="5889171" y="3066905"/>
            <a:ext cx="4862979" cy="2971573"/>
            <a:chOff x="1489206" y="2523254"/>
            <a:chExt cx="5796131" cy="4208666"/>
          </a:xfrm>
        </p:grpSpPr>
        <p:sp>
          <p:nvSpPr>
            <p:cNvPr id="5" name="云形 4"/>
            <p:cNvSpPr/>
            <p:nvPr/>
          </p:nvSpPr>
          <p:spPr>
            <a:xfrm>
              <a:off x="2650111" y="4050669"/>
              <a:ext cx="3277847" cy="1138243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流程图: 磁盘 40"/>
            <p:cNvSpPr/>
            <p:nvPr/>
          </p:nvSpPr>
          <p:spPr>
            <a:xfrm>
              <a:off x="2650111" y="5631592"/>
              <a:ext cx="874087" cy="542316"/>
            </a:xfrm>
            <a:prstGeom prst="flowChartMagneticDisk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400" dirty="0" err="1">
                  <a:solidFill>
                    <a:schemeClr val="tx1"/>
                  </a:solidFill>
                </a:rPr>
                <a:t>TenDB</a:t>
              </a:r>
              <a:endParaRPr lang="zh-CN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7" name="流程图: 磁盘 42"/>
            <p:cNvSpPr/>
            <p:nvPr/>
          </p:nvSpPr>
          <p:spPr>
            <a:xfrm>
              <a:off x="3856540" y="5631592"/>
              <a:ext cx="874087" cy="542316"/>
            </a:xfrm>
            <a:prstGeom prst="flowChartMagneticDisk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400" dirty="0" err="1">
                  <a:solidFill>
                    <a:schemeClr val="tx1"/>
                  </a:solidFill>
                </a:rPr>
                <a:t>TenDB</a:t>
              </a:r>
              <a:endParaRPr lang="zh-CN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8" name="流程图: 磁盘 43"/>
            <p:cNvSpPr/>
            <p:nvPr/>
          </p:nvSpPr>
          <p:spPr>
            <a:xfrm>
              <a:off x="5108495" y="5631592"/>
              <a:ext cx="874087" cy="542316"/>
            </a:xfrm>
            <a:prstGeom prst="flowChartMagneticDisk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400" dirty="0" err="1">
                  <a:solidFill>
                    <a:schemeClr val="tx1"/>
                  </a:solidFill>
                </a:rPr>
                <a:t>TenDB</a:t>
              </a:r>
              <a:endParaRPr lang="zh-CN" altLang="en-US" sz="1400" dirty="0">
                <a:solidFill>
                  <a:schemeClr val="tx1"/>
                </a:solidFill>
              </a:endParaRPr>
            </a:p>
          </p:txBody>
        </p:sp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16519" y="2523254"/>
              <a:ext cx="751173" cy="8950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50111" y="2523254"/>
              <a:ext cx="751173" cy="8950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76785" y="2523254"/>
              <a:ext cx="751173" cy="8950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2" name="流程图: 磁盘 49"/>
            <p:cNvSpPr/>
            <p:nvPr/>
          </p:nvSpPr>
          <p:spPr>
            <a:xfrm>
              <a:off x="6337688" y="5631592"/>
              <a:ext cx="874087" cy="542316"/>
            </a:xfrm>
            <a:prstGeom prst="flowChartMagneticDisk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400" dirty="0" err="1">
                  <a:solidFill>
                    <a:schemeClr val="tx1"/>
                  </a:solidFill>
                </a:rPr>
                <a:t>TenDB</a:t>
              </a:r>
              <a:endParaRPr lang="zh-CN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3" name="流程图: 磁盘 50"/>
            <p:cNvSpPr/>
            <p:nvPr/>
          </p:nvSpPr>
          <p:spPr>
            <a:xfrm>
              <a:off x="1489206" y="5631592"/>
              <a:ext cx="874087" cy="542316"/>
            </a:xfrm>
            <a:prstGeom prst="flowChartMagneticDisk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400" dirty="0" err="1">
                  <a:solidFill>
                    <a:schemeClr val="tx1"/>
                  </a:solidFill>
                </a:rPr>
                <a:t>TenDB</a:t>
              </a:r>
              <a:endParaRPr lang="zh-CN" alt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14" name="直接箭头连接符 51"/>
            <p:cNvCxnSpPr/>
            <p:nvPr/>
          </p:nvCxnSpPr>
          <p:spPr>
            <a:xfrm rot="16200000" flipH="1">
              <a:off x="3308640" y="3135355"/>
              <a:ext cx="697449" cy="1263337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箭头连接符 52"/>
            <p:cNvCxnSpPr/>
            <p:nvPr/>
          </p:nvCxnSpPr>
          <p:spPr>
            <a:xfrm rot="5400000">
              <a:off x="3941846" y="3765489"/>
              <a:ext cx="697450" cy="3071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箭头连接符 53"/>
            <p:cNvCxnSpPr/>
            <p:nvPr/>
          </p:nvCxnSpPr>
          <p:spPr>
            <a:xfrm rot="5400000">
              <a:off x="4571979" y="3135356"/>
              <a:ext cx="697449" cy="1263337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箭头连接符 54"/>
            <p:cNvCxnSpPr/>
            <p:nvPr/>
          </p:nvCxnSpPr>
          <p:spPr>
            <a:xfrm rot="5400000">
              <a:off x="2885696" y="4228253"/>
              <a:ext cx="443891" cy="2362784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箭头连接符 55"/>
            <p:cNvCxnSpPr/>
            <p:nvPr/>
          </p:nvCxnSpPr>
          <p:spPr>
            <a:xfrm rot="5400000">
              <a:off x="3466149" y="4808705"/>
              <a:ext cx="443891" cy="1201881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箭头连接符 56"/>
            <p:cNvCxnSpPr/>
            <p:nvPr/>
          </p:nvCxnSpPr>
          <p:spPr>
            <a:xfrm rot="16200000" flipH="1">
              <a:off x="4069363" y="5407370"/>
              <a:ext cx="443891" cy="4549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箭头连接符 57"/>
            <p:cNvCxnSpPr/>
            <p:nvPr/>
          </p:nvCxnSpPr>
          <p:spPr>
            <a:xfrm rot="16200000" flipH="1">
              <a:off x="4695341" y="4781393"/>
              <a:ext cx="443891" cy="1256505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箭头连接符 58"/>
            <p:cNvCxnSpPr/>
            <p:nvPr/>
          </p:nvCxnSpPr>
          <p:spPr>
            <a:xfrm rot="16200000" flipH="1">
              <a:off x="5309937" y="4166796"/>
              <a:ext cx="443891" cy="2485698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59"/>
            <p:cNvSpPr txBox="1"/>
            <p:nvPr/>
          </p:nvSpPr>
          <p:spPr>
            <a:xfrm>
              <a:off x="1489206" y="6127041"/>
              <a:ext cx="956214" cy="6048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hash(id)=0</a:t>
              </a:r>
              <a:endParaRPr lang="zh-CN" altLang="en-US" sz="12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23" name="TextBox 60"/>
            <p:cNvSpPr txBox="1"/>
            <p:nvPr/>
          </p:nvSpPr>
          <p:spPr>
            <a:xfrm>
              <a:off x="2607241" y="6120334"/>
              <a:ext cx="941504" cy="6048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hash(id)=1</a:t>
              </a:r>
              <a:endParaRPr lang="zh-CN" altLang="en-US" sz="12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24" name="TextBox 61"/>
            <p:cNvSpPr txBox="1"/>
            <p:nvPr/>
          </p:nvSpPr>
          <p:spPr>
            <a:xfrm>
              <a:off x="3842965" y="6120334"/>
              <a:ext cx="941504" cy="6048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hash(id)=2</a:t>
              </a:r>
              <a:endParaRPr lang="zh-CN" altLang="en-US" sz="12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25" name="TextBox 62"/>
            <p:cNvSpPr txBox="1"/>
            <p:nvPr/>
          </p:nvSpPr>
          <p:spPr>
            <a:xfrm>
              <a:off x="5093400" y="6120334"/>
              <a:ext cx="941504" cy="6048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hash(id)=..</a:t>
              </a:r>
              <a:endParaRPr lang="zh-CN" altLang="en-US" sz="12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26" name="TextBox 63"/>
            <p:cNvSpPr txBox="1"/>
            <p:nvPr/>
          </p:nvSpPr>
          <p:spPr>
            <a:xfrm>
              <a:off x="6343833" y="6120334"/>
              <a:ext cx="941504" cy="6048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hash(id)=..</a:t>
              </a:r>
              <a:endParaRPr lang="zh-CN" altLang="en-US" sz="12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27" name="TextBox 64"/>
            <p:cNvSpPr txBox="1"/>
            <p:nvPr/>
          </p:nvSpPr>
          <p:spPr>
            <a:xfrm>
              <a:off x="3468738" y="3409596"/>
              <a:ext cx="2121816" cy="4435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 err="1"/>
                <a:t>Domain+Port</a:t>
              </a:r>
              <a:endParaRPr lang="zh-CN" altLang="en-US" sz="1600" b="1" dirty="0"/>
            </a:p>
          </p:txBody>
        </p:sp>
        <p:sp>
          <p:nvSpPr>
            <p:cNvPr id="28" name="流程图: 磁盘 47"/>
            <p:cNvSpPr/>
            <p:nvPr/>
          </p:nvSpPr>
          <p:spPr>
            <a:xfrm>
              <a:off x="3838269" y="4365528"/>
              <a:ext cx="942442" cy="505895"/>
            </a:xfrm>
            <a:prstGeom prst="flowChartMagneticDisk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300" b="1" dirty="0">
                  <a:solidFill>
                    <a:schemeClr val="tx1"/>
                  </a:solidFill>
                </a:rPr>
                <a:t>Spider</a:t>
              </a:r>
              <a:endParaRPr lang="zh-CN" altLang="en-US" sz="130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流程图: 磁盘 47"/>
            <p:cNvSpPr/>
            <p:nvPr/>
          </p:nvSpPr>
          <p:spPr>
            <a:xfrm>
              <a:off x="4876255" y="4365528"/>
              <a:ext cx="942442" cy="505895"/>
            </a:xfrm>
            <a:prstGeom prst="flowChartMagneticDisk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300" b="1" dirty="0">
                  <a:solidFill>
                    <a:schemeClr val="tx1"/>
                  </a:solidFill>
                </a:rPr>
                <a:t>Spider</a:t>
              </a:r>
              <a:endParaRPr lang="zh-CN" altLang="en-US" sz="1300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流程图: 磁盘 47"/>
            <p:cNvSpPr/>
            <p:nvPr/>
          </p:nvSpPr>
          <p:spPr>
            <a:xfrm>
              <a:off x="2800284" y="4365528"/>
              <a:ext cx="942442" cy="505895"/>
            </a:xfrm>
            <a:prstGeom prst="flowChartMagneticDisk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300" b="1" dirty="0">
                  <a:solidFill>
                    <a:schemeClr val="tx1"/>
                  </a:solidFill>
                </a:rPr>
                <a:t>Spider</a:t>
              </a:r>
              <a:endParaRPr lang="zh-CN" altLang="en-US" sz="13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5028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Part1: What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features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have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been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ported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into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 err="1">
                <a:latin typeface="PingFang SC" charset="-122"/>
                <a:ea typeface="PingFang SC" charset="-122"/>
                <a:cs typeface="PingFang SC" charset="-122"/>
              </a:rPr>
              <a:t>MariaDB</a:t>
            </a:r>
            <a:endParaRPr kumimoji="1" lang="zh-CN" altLang="en-US" sz="3200" dirty="0">
              <a:latin typeface="PingFang SC" charset="-122"/>
              <a:ea typeface="PingFang SC" charset="-122"/>
              <a:cs typeface="PingFang SC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kumimoji="1" lang="en-US" altLang="zh-CN" sz="2400" dirty="0" err="1"/>
              <a:t>TenDB</a:t>
            </a:r>
            <a:r>
              <a:rPr kumimoji="1" lang="en-US" altLang="zh-CN" sz="2400" dirty="0"/>
              <a:t> features have been ported into </a:t>
            </a:r>
            <a:r>
              <a:rPr kumimoji="1" lang="en-US" altLang="zh-CN" sz="2400" dirty="0" err="1"/>
              <a:t>MariaDB</a:t>
            </a:r>
            <a:endParaRPr kumimoji="1" lang="en-US" altLang="zh-CN" sz="2400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493676"/>
              </p:ext>
            </p:extLst>
          </p:nvPr>
        </p:nvGraphicFramePr>
        <p:xfrm>
          <a:off x="751115" y="2383970"/>
          <a:ext cx="10265227" cy="4404296"/>
        </p:xfrm>
        <a:graphic>
          <a:graphicData uri="http://schemas.openxmlformats.org/drawingml/2006/table">
            <a:tbl>
              <a:tblPr/>
              <a:tblGrid>
                <a:gridCol w="9471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003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431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59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4862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0412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Version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Core Features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Description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Release Time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MariaDB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 Version</a:t>
                      </a:r>
                      <a:endParaRPr 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6554">
                <a:tc>
                  <a:txBody>
                    <a:bodyPr/>
                    <a:lstStyle/>
                    <a:p>
                      <a:r>
                        <a:rPr lang="nb-NO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 1.1</a:t>
                      </a:r>
                      <a:endParaRPr lang="nb-NO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>
                          <a:solidFill>
                            <a:srgbClr val="FF26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InnoDB</a:t>
                      </a:r>
                      <a:r>
                        <a:rPr lang="en-US" sz="1200" b="1" dirty="0">
                          <a:solidFill>
                            <a:srgbClr val="FF26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 Instant Add Column</a:t>
                      </a:r>
                      <a:endParaRPr lang="en-US" sz="1200" b="1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Add column finished in less than one second, no need to copy table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mr-IN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2012/12/10</a:t>
                      </a:r>
                      <a:endParaRPr lang="mr-IN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MariaDB 10.3.2</a:t>
                      </a:r>
                      <a:endParaRPr lang="hr-HR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8250">
                <a:tc>
                  <a:txBody>
                    <a:bodyPr/>
                    <a:lstStyle/>
                    <a:p>
                      <a:r>
                        <a:rPr lang="nb-NO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 1.2</a:t>
                      </a:r>
                      <a:endParaRPr lang="nb-NO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Memory optimization</a:t>
                      </a:r>
                      <a:endParaRPr 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core bugs fixed</a:t>
                      </a:r>
                      <a:endParaRPr 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Use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tcmalloc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 to solve the memory fragmentation problem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5 important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mysql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 bugs fixed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mr-IN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2013/3/20</a:t>
                      </a:r>
                      <a:endParaRPr lang="mr-IN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/>
                      </a:r>
                      <a:br>
                        <a:rPr lang="zh-CN" altLang="en-US" sz="1200"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</a:br>
                      <a:endParaRPr lang="zh-CN" alt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28250">
                <a:tc>
                  <a:txBody>
                    <a:bodyPr/>
                    <a:lstStyle/>
                    <a:p>
                      <a:r>
                        <a:rPr lang="nb-NO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 1.3</a:t>
                      </a:r>
                      <a:endParaRPr lang="nb-NO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(In-Place) Upgrade</a:t>
                      </a:r>
                      <a:endParaRPr 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enhance backup/import data</a:t>
                      </a:r>
                      <a:endParaRPr 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Support MySQL5.0 —&gt; TenDB inplace upgrade</a:t>
                      </a:r>
                      <a:endParaRPr lang="en-US" sz="11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  <a:p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Parallel data import（A5 60% Z3 90% data import time recude）</a:t>
                      </a:r>
                      <a:endParaRPr lang="en-US" sz="11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mr-IN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2013/6/6</a:t>
                      </a:r>
                      <a:endParaRPr lang="mr-IN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/>
                      </a:r>
                      <a:br>
                        <a:rPr lang="zh-CN" altLang="en-US" sz="1200"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</a:br>
                      <a:endParaRPr lang="zh-CN" alt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84316">
                <a:tc>
                  <a:txBody>
                    <a:bodyPr/>
                    <a:lstStyle/>
                    <a:p>
                      <a:r>
                        <a:rPr lang="nb-NO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 1.4</a:t>
                      </a:r>
                      <a:endParaRPr lang="nb-NO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SqlParse</a:t>
                      </a:r>
                      <a:endParaRPr 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1" dirty="0" err="1">
                          <a:solidFill>
                            <a:srgbClr val="FF26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InnoDB</a:t>
                      </a:r>
                      <a:r>
                        <a:rPr lang="en-US" sz="1200" b="1" dirty="0">
                          <a:solidFill>
                            <a:srgbClr val="FF26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 Big Column Compression</a:t>
                      </a:r>
                      <a:endParaRPr lang="en-US" sz="1200" b="1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Integrated grammar, semantic check to OSS change subsystem, improve business change efficiency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Storage-engine independent column compression enables blob/text/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varbinary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 columns to be compressed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mr-IN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2014/10/7</a:t>
                      </a:r>
                      <a:endParaRPr lang="mr-IN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MariaDB 10.3.2</a:t>
                      </a:r>
                      <a:endParaRPr lang="hr-HR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99946">
                <a:tc>
                  <a:txBody>
                    <a:bodyPr/>
                    <a:lstStyle/>
                    <a:p>
                      <a:r>
                        <a:rPr lang="nb-NO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 1.5</a:t>
                      </a:r>
                      <a:endParaRPr lang="nb-NO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1" dirty="0" err="1">
                          <a:solidFill>
                            <a:srgbClr val="FF26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Binlog</a:t>
                      </a:r>
                      <a:r>
                        <a:rPr lang="en-US" sz="1200" b="1" dirty="0">
                          <a:solidFill>
                            <a:srgbClr val="FF26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 compression</a:t>
                      </a:r>
                      <a:endParaRPr lang="en-US" sz="1200" b="1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1" dirty="0">
                          <a:solidFill>
                            <a:srgbClr val="FF26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Read </a:t>
                      </a:r>
                      <a:r>
                        <a:rPr lang="en-US" sz="1200" b="1" dirty="0" err="1">
                          <a:solidFill>
                            <a:srgbClr val="FF26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binlog</a:t>
                      </a:r>
                      <a:r>
                        <a:rPr lang="en-US" sz="1200" b="1" dirty="0">
                          <a:solidFill>
                            <a:srgbClr val="FF26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 speed limit</a:t>
                      </a:r>
                      <a:endParaRPr lang="en-US" sz="1200" b="1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Add new binlog events to store the compressed binlog and reduce the storage capacity</a:t>
                      </a:r>
                      <a:br>
                        <a:rPr lang="en-US" sz="11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</a:b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restrict the speed at which the slave reads the binlog from the master</a:t>
                      </a:r>
                      <a:endParaRPr lang="en-US" sz="11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mr-IN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2015/06/07</a:t>
                      </a:r>
                      <a:endParaRPr lang="mr-IN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MariaDB 10.2.3</a:t>
                      </a:r>
                      <a:endParaRPr lang="hr-HR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67974">
                <a:tc>
                  <a:txBody>
                    <a:bodyPr/>
                    <a:lstStyle/>
                    <a:p>
                      <a:r>
                        <a:rPr lang="nb-NO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 2.1</a:t>
                      </a:r>
                      <a:endParaRPr lang="nb-NO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212121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Parallel replication</a:t>
                      </a:r>
                      <a:endParaRPr 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Extended binary log events, support for parallel replication and recovery based on table, more than 3 times more efficient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mr-IN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2016/1/1</a:t>
                      </a:r>
                      <a:endParaRPr lang="mr-IN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/>
                      </a:r>
                      <a:br>
                        <a:rPr lang="zh-CN" altLang="en-US" sz="1200"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</a:br>
                      <a:endParaRPr lang="zh-CN" alt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3208">
                <a:tc>
                  <a:txBody>
                    <a:bodyPr/>
                    <a:lstStyle/>
                    <a:p>
                      <a:r>
                        <a:rPr lang="nb-NO" sz="1200" dirty="0" err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</a:t>
                      </a:r>
                      <a:r>
                        <a:rPr lang="nb-NO" sz="12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 2.1.4</a:t>
                      </a:r>
                      <a:endParaRPr lang="nb-NO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relay log compression</a:t>
                      </a:r>
                      <a:endParaRPr 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relay log compression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mr-IN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2017/9/7</a:t>
                      </a:r>
                      <a:endParaRPr lang="mr-IN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dirty="0"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/>
                      </a:r>
                      <a:br>
                        <a:rPr lang="zh-CN" altLang="en-US" sz="1200" dirty="0"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</a:br>
                      <a:endParaRPr lang="zh-CN" alt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7009" marR="7009" marT="7009" marB="700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1803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Part2: What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features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have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been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ported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into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 err="1">
                <a:latin typeface="PingFang SC" charset="-122"/>
                <a:ea typeface="PingFang SC" charset="-122"/>
                <a:cs typeface="PingFang SC" charset="-122"/>
              </a:rPr>
              <a:t>MariaDB</a:t>
            </a:r>
            <a:endParaRPr kumimoji="1" lang="zh-CN" altLang="en-US" sz="3200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7162292"/>
              </p:ext>
            </p:extLst>
          </p:nvPr>
        </p:nvGraphicFramePr>
        <p:xfrm>
          <a:off x="914401" y="2481945"/>
          <a:ext cx="10678885" cy="4173990"/>
        </p:xfrm>
        <a:graphic>
          <a:graphicData uri="http://schemas.openxmlformats.org/drawingml/2006/table">
            <a:tbl>
              <a:tblPr/>
              <a:tblGrid>
                <a:gridCol w="9766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80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521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0736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0913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4931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03563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Production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Item Type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Name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Description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Status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MariaDB Version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7126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 Cluster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New Feature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Connection Pool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Allocate connections on demand and recycle them regularly, which can enhance the cluster performance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has been Merged into Spider 3.3(2017.4.1)</a:t>
                      </a:r>
                      <a:endParaRPr 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branch: bb-10.2-spider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123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 Cluster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New Feature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force index Push Down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force index push down to the remote DB instances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has been Merged into Spider 3.3(2017.4.1)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branch: bb-10.2-spider</a:t>
                      </a:r>
                      <a:endParaRPr 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123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 Cluster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Optimization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limit x,y optimization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in most case, limit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x,y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 will cost lot of overhead, the optimization calculate which exact shard holds the needed data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has been Merged into Spider 3.3(2017.4.1)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branch: bb-10.2-spider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7126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 Cluster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Optimization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pre_scan optimization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The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prefetch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 function (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pre_scan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) in Spider causes the net read timeout when a single shard is processed too long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has been Merged into Spider 3.3(2017.4.1)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branch: bb-10.2-spider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123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 Cluster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BUG Fixed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Open table BUG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solve a particular situation where cause infinite loops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has been Merged into Spider 3.3(2017.4.1)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branch: bb-10.2-spider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3123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 Cluster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BUG Fixed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System Table BUG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solve table’s name exceed 80 bytes cannot be created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has been Merged into Spider 3.3(2017.4.1)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branch: bb-10.2-spider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3123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TenDB Cluster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BUG Fixed</a:t>
                      </a:r>
                      <a:endParaRPr 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windows BUG</a:t>
                      </a:r>
                      <a:endParaRPr lang="en-US" sz="120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solve the problem of debug on windows environment</a:t>
                      </a:r>
                      <a:endParaRPr lang="en-US" sz="11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has been Merged into Spider 3.3(2017.4.1)</a:t>
                      </a:r>
                      <a:endParaRPr 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PingFang SC" charset="-122"/>
                          <a:ea typeface="PingFang SC" charset="-122"/>
                          <a:cs typeface="PingFang SC" charset="-122"/>
                        </a:rPr>
                        <a:t>branch: bb-10.2-spider</a:t>
                      </a:r>
                      <a:endParaRPr lang="en-US" sz="1200" dirty="0">
                        <a:effectLst/>
                        <a:latin typeface="PingFang SC" charset="-122"/>
                        <a:ea typeface="PingFang SC" charset="-122"/>
                        <a:cs typeface="PingFang SC" charset="-122"/>
                      </a:endParaRPr>
                    </a:p>
                  </a:txBody>
                  <a:tcPr marL="9157" marR="9157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内容占位符 2"/>
          <p:cNvSpPr txBox="1">
            <a:spLocks/>
          </p:cNvSpPr>
          <p:nvPr/>
        </p:nvSpPr>
        <p:spPr>
          <a:xfrm>
            <a:off x="838200" y="169068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sz="2400" dirty="0" err="1"/>
              <a:t>TenDB</a:t>
            </a:r>
            <a:r>
              <a:rPr kumimoji="1" lang="en-US" altLang="zh-CN" sz="2400" dirty="0"/>
              <a:t> Cluster features have been ported into </a:t>
            </a:r>
            <a:r>
              <a:rPr kumimoji="1" lang="en-US" altLang="zh-CN" sz="2400" dirty="0" err="1"/>
              <a:t>MariaDB</a:t>
            </a:r>
            <a:r>
              <a:rPr kumimoji="1" lang="en-US" altLang="zh-CN" sz="2400" dirty="0"/>
              <a:t>(</a:t>
            </a:r>
            <a:r>
              <a:rPr kumimoji="1" lang="en-US" altLang="zh-CN" sz="2400" dirty="0">
                <a:solidFill>
                  <a:srgbClr val="FF0000"/>
                </a:solidFill>
              </a:rPr>
              <a:t>immediately</a:t>
            </a:r>
            <a:r>
              <a:rPr kumimoji="1" lang="en-US" altLang="zh-CN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02329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9160" y="446853"/>
            <a:ext cx="10515600" cy="715597"/>
          </a:xfrm>
        </p:spPr>
        <p:txBody>
          <a:bodyPr/>
          <a:lstStyle/>
          <a:p>
            <a:r>
              <a:rPr kumimoji="1" lang="en-US" altLang="zh-CN" b="0" dirty="0" smtClean="0">
                <a:latin typeface="PingFang SC" charset="-122"/>
                <a:ea typeface="PingFang SC" charset="-122"/>
                <a:cs typeface="PingFang SC" charset="-122"/>
              </a:rPr>
              <a:t>Roadmap</a:t>
            </a:r>
            <a:r>
              <a:rPr kumimoji="1" lang="zh-CN" altLang="en-US" b="0" dirty="0" smtClean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b="0" dirty="0">
                <a:latin typeface="PingFang SC" charset="-122"/>
                <a:ea typeface="PingFang SC" charset="-122"/>
                <a:cs typeface="PingFang SC" charset="-122"/>
              </a:rPr>
              <a:t>o</a:t>
            </a:r>
            <a:r>
              <a:rPr kumimoji="1" lang="en-US" altLang="zh-CN" b="0" dirty="0" smtClean="0">
                <a:latin typeface="PingFang SC" charset="-122"/>
                <a:ea typeface="PingFang SC" charset="-122"/>
                <a:cs typeface="PingFang SC" charset="-122"/>
              </a:rPr>
              <a:t>f</a:t>
            </a:r>
            <a:r>
              <a:rPr kumimoji="1" lang="zh-CN" altLang="en-US" b="0" dirty="0" smtClean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b="0" dirty="0">
                <a:latin typeface="PingFang SC" charset="-122"/>
                <a:ea typeface="PingFang SC" charset="-122"/>
                <a:cs typeface="PingFang SC" charset="-122"/>
              </a:rPr>
              <a:t>o</a:t>
            </a:r>
            <a:r>
              <a:rPr kumimoji="1" lang="en-US" altLang="zh-CN" b="0" dirty="0" smtClean="0">
                <a:latin typeface="PingFang SC" charset="-122"/>
                <a:ea typeface="PingFang SC" charset="-122"/>
                <a:cs typeface="PingFang SC" charset="-122"/>
              </a:rPr>
              <a:t>pen</a:t>
            </a:r>
            <a:r>
              <a:rPr kumimoji="1" lang="zh-CN" altLang="en-US" b="0" dirty="0" smtClean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b="0" dirty="0">
                <a:latin typeface="PingFang SC" charset="-122"/>
                <a:ea typeface="PingFang SC" charset="-122"/>
                <a:cs typeface="PingFang SC" charset="-122"/>
              </a:rPr>
              <a:t>s</a:t>
            </a:r>
            <a:r>
              <a:rPr kumimoji="1" lang="en-US" altLang="zh-CN" b="0" dirty="0" smtClean="0">
                <a:latin typeface="PingFang SC" charset="-122"/>
                <a:ea typeface="PingFang SC" charset="-122"/>
                <a:cs typeface="PingFang SC" charset="-122"/>
              </a:rPr>
              <a:t>ource</a:t>
            </a:r>
            <a:endParaRPr kumimoji="1" lang="zh-CN" altLang="en-US" b="0" dirty="0">
              <a:latin typeface="PingFang SC" charset="-122"/>
              <a:ea typeface="PingFang SC" charset="-122"/>
              <a:cs typeface="PingFang SC" charset="-122"/>
            </a:endParaRPr>
          </a:p>
        </p:txBody>
      </p:sp>
      <p:cxnSp>
        <p:nvCxnSpPr>
          <p:cNvPr id="5" name="直接连接符 7"/>
          <p:cNvCxnSpPr/>
          <p:nvPr/>
        </p:nvCxnSpPr>
        <p:spPr>
          <a:xfrm>
            <a:off x="964364" y="3766809"/>
            <a:ext cx="1418725" cy="1872208"/>
          </a:xfrm>
          <a:prstGeom prst="line">
            <a:avLst/>
          </a:prstGeom>
          <a:ln w="12700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8"/>
          <p:cNvCxnSpPr/>
          <p:nvPr/>
        </p:nvCxnSpPr>
        <p:spPr>
          <a:xfrm flipV="1">
            <a:off x="2721814" y="1695317"/>
            <a:ext cx="6584612" cy="3616151"/>
          </a:xfrm>
          <a:prstGeom prst="line">
            <a:avLst/>
          </a:prstGeom>
          <a:ln w="12700">
            <a:solidFill>
              <a:srgbClr val="7030A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32"/>
          <p:cNvGrpSpPr/>
          <p:nvPr/>
        </p:nvGrpSpPr>
        <p:grpSpPr>
          <a:xfrm>
            <a:off x="386258" y="3096211"/>
            <a:ext cx="3638540" cy="1004455"/>
            <a:chOff x="876306" y="2425957"/>
            <a:chExt cx="3638540" cy="1004455"/>
          </a:xfrm>
        </p:grpSpPr>
        <p:sp>
          <p:nvSpPr>
            <p:cNvPr id="8" name="流程图: 联系 9"/>
            <p:cNvSpPr/>
            <p:nvPr/>
          </p:nvSpPr>
          <p:spPr>
            <a:xfrm>
              <a:off x="876306" y="2425957"/>
              <a:ext cx="936000" cy="936000"/>
            </a:xfrm>
            <a:prstGeom prst="flowChartConnector">
              <a:avLst/>
            </a:prstGeom>
            <a:solidFill>
              <a:srgbClr val="7030A0"/>
            </a:solidFill>
            <a:ln>
              <a:solidFill>
                <a:srgbClr val="F2F3EB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" name="TextBox 14"/>
            <p:cNvSpPr txBox="1"/>
            <p:nvPr/>
          </p:nvSpPr>
          <p:spPr>
            <a:xfrm>
              <a:off x="976688" y="2724139"/>
              <a:ext cx="8322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r-HR" altLang="zh-CN" sz="1500" dirty="0" smtClean="0"/>
                <a:t>2016.</a:t>
              </a:r>
              <a:r>
                <a:rPr lang="en-US" altLang="zh-CN" sz="1500" dirty="0" smtClean="0"/>
                <a:t>0</a:t>
              </a:r>
              <a:r>
                <a:rPr lang="hr-HR" altLang="zh-CN" sz="1500" dirty="0" smtClean="0"/>
                <a:t>7</a:t>
              </a:r>
              <a:endParaRPr lang="en-US" altLang="zh-CN" sz="15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0" name="TextBox 19"/>
            <p:cNvSpPr txBox="1"/>
            <p:nvPr/>
          </p:nvSpPr>
          <p:spPr>
            <a:xfrm>
              <a:off x="2102476" y="2475429"/>
              <a:ext cx="2412370" cy="938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61938" lvl="0" indent="-261938">
                <a:spcBef>
                  <a:spcPct val="20000"/>
                </a:spcBef>
              </a:pPr>
              <a:r>
                <a:rPr lang="en-US" altLang="zh-CN" sz="1100" dirty="0" smtClean="0">
                  <a:latin typeface="Mangal" charset="0"/>
                  <a:ea typeface="Mangal" charset="0"/>
                  <a:cs typeface="Mangal" charset="0"/>
                </a:rPr>
                <a:t>Invite 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Monty to Tencent Exchange </a:t>
              </a:r>
              <a:r>
                <a:rPr lang="en-US" altLang="zh-CN" sz="1100" dirty="0" err="1" smtClean="0">
                  <a:latin typeface="Mangal" charset="0"/>
                  <a:ea typeface="Mangal" charset="0"/>
                  <a:cs typeface="Mangal" charset="0"/>
                </a:rPr>
                <a:t>Technology.We</a:t>
              </a:r>
              <a:r>
                <a:rPr lang="en-US" altLang="zh-CN" sz="1100" dirty="0" smtClean="0">
                  <a:latin typeface="Mangal" charset="0"/>
                  <a:ea typeface="Mangal" charset="0"/>
                  <a:cs typeface="Mangal" charset="0"/>
                </a:rPr>
                <a:t> 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shared kernel development and online practice for </a:t>
              </a:r>
              <a:r>
                <a:rPr lang="en-US" altLang="zh-CN" sz="1100" dirty="0" err="1">
                  <a:latin typeface="Mangal" charset="0"/>
                  <a:ea typeface="Mangal" charset="0"/>
                  <a:cs typeface="Mangal" charset="0"/>
                </a:rPr>
                <a:t>TenDB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 and </a:t>
              </a:r>
              <a:r>
                <a:rPr lang="en-US" altLang="zh-CN" sz="1100" dirty="0" err="1">
                  <a:latin typeface="Mangal" charset="0"/>
                  <a:ea typeface="Mangal" charset="0"/>
                  <a:cs typeface="Mangal" charset="0"/>
                </a:rPr>
                <a:t>TenDB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 Cluster</a:t>
              </a:r>
              <a:endParaRPr lang="zh-CN" altLang="zh-CN" sz="1100" kern="0" dirty="0">
                <a:latin typeface="Mangal" charset="0"/>
                <a:ea typeface="Mangal" charset="0"/>
                <a:cs typeface="Mangal" charset="0"/>
              </a:endParaRPr>
            </a:p>
          </p:txBody>
        </p:sp>
        <p:cxnSp>
          <p:nvCxnSpPr>
            <p:cNvPr id="11" name="直接连接符 20"/>
            <p:cNvCxnSpPr/>
            <p:nvPr/>
          </p:nvCxnSpPr>
          <p:spPr>
            <a:xfrm flipV="1">
              <a:off x="1799138" y="2899278"/>
              <a:ext cx="274762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21"/>
            <p:cNvCxnSpPr/>
            <p:nvPr/>
          </p:nvCxnSpPr>
          <p:spPr>
            <a:xfrm>
              <a:off x="2088188" y="2494308"/>
              <a:ext cx="0" cy="93610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流程图: 联系 11"/>
          <p:cNvSpPr/>
          <p:nvPr/>
        </p:nvSpPr>
        <p:spPr>
          <a:xfrm>
            <a:off x="3532322" y="4161833"/>
            <a:ext cx="936000" cy="936000"/>
          </a:xfrm>
          <a:prstGeom prst="flowChartConnector">
            <a:avLst/>
          </a:prstGeom>
          <a:solidFill>
            <a:srgbClr val="92D050"/>
          </a:solidFill>
          <a:ln>
            <a:solidFill>
              <a:srgbClr val="F2F3EB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TextBox 16"/>
          <p:cNvSpPr txBox="1"/>
          <p:nvPr/>
        </p:nvSpPr>
        <p:spPr>
          <a:xfrm>
            <a:off x="3630569" y="4466952"/>
            <a:ext cx="8322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altLang="zh-CN" sz="1500" dirty="0" smtClean="0"/>
              <a:t>2016.10</a:t>
            </a:r>
            <a:endParaRPr lang="en-US" altLang="zh-CN" sz="1500" dirty="0"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5" name="直接连接符 22"/>
          <p:cNvCxnSpPr/>
          <p:nvPr/>
        </p:nvCxnSpPr>
        <p:spPr>
          <a:xfrm>
            <a:off x="4282277" y="5209331"/>
            <a:ext cx="0" cy="7715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23"/>
          <p:cNvSpPr txBox="1"/>
          <p:nvPr/>
        </p:nvSpPr>
        <p:spPr>
          <a:xfrm>
            <a:off x="4282277" y="5211423"/>
            <a:ext cx="3498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200"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en-US" altLang="zh-CN" sz="1100" b="0" smtClean="0">
                <a:latin typeface="Mangal" charset="0"/>
                <a:ea typeface="Mangal" charset="0"/>
                <a:cs typeface="Mangal" charset="0"/>
              </a:rPr>
              <a:t>Participate </a:t>
            </a:r>
            <a:r>
              <a:rPr lang="en-US" altLang="zh-CN" sz="1100" b="0" dirty="0">
                <a:latin typeface="Mangal" charset="0"/>
                <a:ea typeface="Mangal" charset="0"/>
                <a:cs typeface="Mangal" charset="0"/>
              </a:rPr>
              <a:t>in the </a:t>
            </a:r>
            <a:r>
              <a:rPr lang="en-US" altLang="zh-CN" sz="1100" b="0" dirty="0" err="1">
                <a:latin typeface="Mangal" charset="0"/>
                <a:ea typeface="Mangal" charset="0"/>
                <a:cs typeface="Mangal" charset="0"/>
              </a:rPr>
              <a:t>MariaDB</a:t>
            </a:r>
            <a:r>
              <a:rPr lang="en-US" altLang="zh-CN" sz="1100" b="0" dirty="0">
                <a:latin typeface="Mangal" charset="0"/>
                <a:ea typeface="Mangal" charset="0"/>
                <a:cs typeface="Mangal" charset="0"/>
              </a:rPr>
              <a:t> Developer Conference for the first time Identified the two features of </a:t>
            </a:r>
            <a:r>
              <a:rPr lang="en-US" altLang="zh-CN" sz="1100" b="0" dirty="0" err="1">
                <a:latin typeface="Mangal" charset="0"/>
                <a:ea typeface="Mangal" charset="0"/>
                <a:cs typeface="Mangal" charset="0"/>
              </a:rPr>
              <a:t>TenDB</a:t>
            </a:r>
            <a:r>
              <a:rPr lang="en-US" altLang="zh-CN" sz="1100" b="0" dirty="0">
                <a:latin typeface="Mangal" charset="0"/>
                <a:ea typeface="Mangal" charset="0"/>
                <a:cs typeface="Mangal" charset="0"/>
              </a:rPr>
              <a:t> Replication optimization integrated into </a:t>
            </a:r>
            <a:r>
              <a:rPr lang="en-US" altLang="zh-CN" sz="1100" b="0" dirty="0" err="1">
                <a:latin typeface="Mangal" charset="0"/>
                <a:ea typeface="Mangal" charset="0"/>
                <a:cs typeface="Mangal" charset="0"/>
              </a:rPr>
              <a:t>MariaDB</a:t>
            </a:r>
            <a:r>
              <a:rPr lang="en-US" altLang="zh-CN" sz="1100" b="0" dirty="0">
                <a:latin typeface="Mangal" charset="0"/>
                <a:ea typeface="Mangal" charset="0"/>
                <a:cs typeface="Mangal" charset="0"/>
              </a:rPr>
              <a:t> 10.2.3 version</a:t>
            </a:r>
            <a:endParaRPr lang="zh-CN" altLang="zh-CN" sz="1100" b="0" dirty="0">
              <a:latin typeface="Mangal" charset="0"/>
              <a:ea typeface="Mangal" charset="0"/>
              <a:cs typeface="Mangal" charset="0"/>
            </a:endParaRPr>
          </a:p>
        </p:txBody>
      </p:sp>
      <p:cxnSp>
        <p:nvCxnSpPr>
          <p:cNvPr id="17" name="肘形连接符 30"/>
          <p:cNvCxnSpPr/>
          <p:nvPr/>
        </p:nvCxnSpPr>
        <p:spPr>
          <a:xfrm rot="16200000" flipH="1">
            <a:off x="3854661" y="5243494"/>
            <a:ext cx="553141" cy="261818"/>
          </a:xfrm>
          <a:prstGeom prst="bentConnector3">
            <a:avLst>
              <a:gd name="adj1" fmla="val 9907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组合 36"/>
          <p:cNvGrpSpPr/>
          <p:nvPr/>
        </p:nvGrpSpPr>
        <p:grpSpPr>
          <a:xfrm>
            <a:off x="4000322" y="1690470"/>
            <a:ext cx="4542659" cy="1615827"/>
            <a:chOff x="3341826" y="1397859"/>
            <a:chExt cx="4542659" cy="1615827"/>
          </a:xfrm>
        </p:grpSpPr>
        <p:sp>
          <p:nvSpPr>
            <p:cNvPr id="19" name="流程图: 联系 13"/>
            <p:cNvSpPr/>
            <p:nvPr/>
          </p:nvSpPr>
          <p:spPr>
            <a:xfrm>
              <a:off x="6948485" y="1669032"/>
              <a:ext cx="936000" cy="936000"/>
            </a:xfrm>
            <a:prstGeom prst="flowChartConnector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rgbClr val="F2F3EB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5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0" name="TextBox 18"/>
            <p:cNvSpPr txBox="1"/>
            <p:nvPr/>
          </p:nvSpPr>
          <p:spPr>
            <a:xfrm>
              <a:off x="7027415" y="1990645"/>
              <a:ext cx="8322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b-NO" altLang="zh-CN" sz="1500" dirty="0" smtClean="0"/>
                <a:t>2017.</a:t>
              </a:r>
              <a:r>
                <a:rPr lang="en-US" altLang="zh-CN" sz="1500" dirty="0" smtClean="0"/>
                <a:t>0</a:t>
              </a:r>
              <a:r>
                <a:rPr lang="nb-NO" altLang="zh-CN" sz="1500" dirty="0" smtClean="0"/>
                <a:t>4</a:t>
              </a:r>
              <a:endParaRPr lang="zh-CN" altLang="en-US" sz="15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1" name="TextBox 25"/>
            <p:cNvSpPr txBox="1"/>
            <p:nvPr/>
          </p:nvSpPr>
          <p:spPr>
            <a:xfrm>
              <a:off x="3341826" y="1397859"/>
              <a:ext cx="3449667" cy="1615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100" dirty="0" smtClean="0">
                  <a:latin typeface="Mangal" charset="0"/>
                  <a:ea typeface="Mangal" charset="0"/>
                  <a:cs typeface="Mangal" charset="0"/>
                </a:rPr>
                <a:t>The 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second time to </a:t>
              </a:r>
              <a:r>
                <a:rPr lang="en-US" altLang="zh-CN" sz="1100" dirty="0" smtClean="0">
                  <a:latin typeface="Mangal" charset="0"/>
                  <a:ea typeface="Mangal" charset="0"/>
                  <a:cs typeface="Mangal" charset="0"/>
                </a:rPr>
                <a:t>participate the </a:t>
              </a:r>
              <a:r>
                <a:rPr lang="en-US" altLang="zh-CN" sz="1100" dirty="0" err="1">
                  <a:latin typeface="Mangal" charset="0"/>
                  <a:ea typeface="Mangal" charset="0"/>
                  <a:cs typeface="Mangal" charset="0"/>
                </a:rPr>
                <a:t>MariaDB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 Developer </a:t>
              </a:r>
              <a:r>
                <a:rPr lang="en-US" altLang="zh-CN" sz="1100" dirty="0" smtClean="0">
                  <a:latin typeface="Mangal" charset="0"/>
                  <a:ea typeface="Mangal" charset="0"/>
                  <a:cs typeface="Mangal" charset="0"/>
                </a:rPr>
                <a:t>Conference</a:t>
              </a:r>
            </a:p>
            <a:p>
              <a:pPr marL="228600" indent="-228600">
                <a:buAutoNum type="alphaLcParenR"/>
              </a:pPr>
              <a:r>
                <a:rPr lang="en-US" altLang="zh-CN" sz="1100" dirty="0" smtClean="0">
                  <a:latin typeface="Mangal" charset="0"/>
                  <a:ea typeface="Mangal" charset="0"/>
                  <a:cs typeface="Mangal" charset="0"/>
                </a:rPr>
                <a:t>Discuss the 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Instant Add Column design and implementation, 45 days integrated into </a:t>
              </a:r>
              <a:r>
                <a:rPr lang="en-US" altLang="zh-CN" sz="1100" dirty="0" err="1">
                  <a:latin typeface="Mangal" charset="0"/>
                  <a:ea typeface="Mangal" charset="0"/>
                  <a:cs typeface="Mangal" charset="0"/>
                </a:rPr>
                <a:t>MariaDB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 </a:t>
              </a:r>
              <a:r>
                <a:rPr lang="en-US" altLang="zh-CN" sz="1100" dirty="0" smtClean="0">
                  <a:latin typeface="Mangal" charset="0"/>
                  <a:ea typeface="Mangal" charset="0"/>
                  <a:cs typeface="Mangal" charset="0"/>
                </a:rPr>
                <a:t>10.3</a:t>
              </a:r>
            </a:p>
            <a:p>
              <a:pPr marL="228600" indent="-228600">
                <a:buAutoNum type="alphaLcParenR"/>
              </a:pPr>
              <a:r>
                <a:rPr lang="en-US" altLang="zh-CN" sz="1100" dirty="0" smtClean="0">
                  <a:latin typeface="Mangal" charset="0"/>
                  <a:ea typeface="Mangal" charset="0"/>
                  <a:cs typeface="Mangal" charset="0"/>
                </a:rPr>
                <a:t>Discuss the </a:t>
              </a:r>
              <a:r>
                <a:rPr lang="en-US" altLang="zh-CN" sz="1100" dirty="0" err="1">
                  <a:latin typeface="Mangal" charset="0"/>
                  <a:ea typeface="Mangal" charset="0"/>
                  <a:cs typeface="Mangal" charset="0"/>
                </a:rPr>
                <a:t>TenDB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 Cluster connection pool and other features and bugs fixed integrated to </a:t>
              </a:r>
              <a:r>
                <a:rPr lang="en-US" altLang="zh-CN" sz="1100" dirty="0" err="1">
                  <a:latin typeface="Mangal" charset="0"/>
                  <a:ea typeface="Mangal" charset="0"/>
                  <a:cs typeface="Mangal" charset="0"/>
                </a:rPr>
                <a:t>MariaDB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 10.3, and Spider engine will be the first stable version of the release</a:t>
              </a:r>
              <a:endParaRPr lang="zh-CN" altLang="zh-CN" sz="1100" kern="0" dirty="0">
                <a:latin typeface="Mangal" charset="0"/>
                <a:ea typeface="Mangal" charset="0"/>
                <a:cs typeface="Mangal" charset="0"/>
              </a:endParaRPr>
            </a:p>
          </p:txBody>
        </p:sp>
        <p:cxnSp>
          <p:nvCxnSpPr>
            <p:cNvPr id="22" name="直接连接符 26"/>
            <p:cNvCxnSpPr/>
            <p:nvPr/>
          </p:nvCxnSpPr>
          <p:spPr>
            <a:xfrm flipV="1">
              <a:off x="6673723" y="2132323"/>
              <a:ext cx="274762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7"/>
            <p:cNvCxnSpPr/>
            <p:nvPr/>
          </p:nvCxnSpPr>
          <p:spPr>
            <a:xfrm>
              <a:off x="6685538" y="1418715"/>
              <a:ext cx="12661" cy="154478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4"/>
          <p:cNvSpPr txBox="1"/>
          <p:nvPr/>
        </p:nvSpPr>
        <p:spPr>
          <a:xfrm>
            <a:off x="-113517" y="5128544"/>
            <a:ext cx="16949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1100" dirty="0" smtClean="0">
                <a:latin typeface="Mangal" charset="0"/>
                <a:ea typeface="Mangal" charset="0"/>
                <a:cs typeface="Mangal" charset="0"/>
              </a:rPr>
              <a:t>Tencent</a:t>
            </a:r>
            <a:r>
              <a:rPr lang="zh-CN" altLang="en-US" sz="1100" dirty="0" smtClean="0">
                <a:latin typeface="Mangal" charset="0"/>
                <a:ea typeface="Mangal" charset="0"/>
                <a:cs typeface="Mangal" charset="0"/>
              </a:rPr>
              <a:t> </a:t>
            </a:r>
            <a:r>
              <a:rPr lang="en-US" altLang="zh-CN" sz="1100" dirty="0" smtClean="0">
                <a:latin typeface="Mangal" charset="0"/>
                <a:ea typeface="Mangal" charset="0"/>
                <a:cs typeface="Mangal" charset="0"/>
              </a:rPr>
              <a:t>Game</a:t>
            </a:r>
            <a:r>
              <a:rPr lang="zh-CN" altLang="en-US" sz="1100" dirty="0" smtClean="0">
                <a:latin typeface="Mangal" charset="0"/>
                <a:ea typeface="Mangal" charset="0"/>
                <a:cs typeface="Mangal" charset="0"/>
              </a:rPr>
              <a:t> </a:t>
            </a:r>
            <a:r>
              <a:rPr lang="en-US" altLang="zh-CN" sz="1100" dirty="0" smtClean="0">
                <a:latin typeface="Mangal" charset="0"/>
                <a:ea typeface="Mangal" charset="0"/>
                <a:cs typeface="Mangal" charset="0"/>
              </a:rPr>
              <a:t>DBA</a:t>
            </a:r>
            <a:r>
              <a:rPr lang="zh-CN" altLang="en-US" sz="1100" dirty="0" smtClean="0">
                <a:latin typeface="Mangal" charset="0"/>
                <a:ea typeface="Mangal" charset="0"/>
                <a:cs typeface="Mangal" charset="0"/>
              </a:rPr>
              <a:t> </a:t>
            </a:r>
            <a:r>
              <a:rPr lang="en-US" altLang="zh-CN" sz="1100" dirty="0" smtClean="0">
                <a:latin typeface="Mangal" charset="0"/>
                <a:ea typeface="Mangal" charset="0"/>
                <a:cs typeface="Mangal" charset="0"/>
              </a:rPr>
              <a:t>Team become bronze</a:t>
            </a:r>
            <a:r>
              <a:rPr lang="zh-CN" altLang="en-US" sz="1100" dirty="0" smtClean="0">
                <a:latin typeface="Mangal" charset="0"/>
                <a:ea typeface="Mangal" charset="0"/>
                <a:cs typeface="Mangal" charset="0"/>
              </a:rPr>
              <a:t> </a:t>
            </a:r>
            <a:r>
              <a:rPr lang="en-US" altLang="zh-CN" sz="1100" dirty="0" smtClean="0">
                <a:latin typeface="Mangal" charset="0"/>
                <a:ea typeface="Mangal" charset="0"/>
                <a:cs typeface="Mangal" charset="0"/>
              </a:rPr>
              <a:t>member</a:t>
            </a:r>
            <a:r>
              <a:rPr lang="zh-CN" altLang="en-US" sz="1100" dirty="0" smtClean="0">
                <a:latin typeface="Mangal" charset="0"/>
                <a:ea typeface="Mangal" charset="0"/>
                <a:cs typeface="Mangal" charset="0"/>
              </a:rPr>
              <a:t> </a:t>
            </a:r>
            <a:r>
              <a:rPr lang="en-US" altLang="zh-CN" sz="1100" dirty="0" smtClean="0">
                <a:latin typeface="Mangal" charset="0"/>
                <a:ea typeface="Mangal" charset="0"/>
                <a:cs typeface="Mangal" charset="0"/>
              </a:rPr>
              <a:t>of</a:t>
            </a:r>
            <a:endParaRPr lang="zh-CN" altLang="en-US" sz="1100" dirty="0" smtClean="0">
              <a:latin typeface="Mangal" charset="0"/>
              <a:ea typeface="Mangal" charset="0"/>
              <a:cs typeface="Mangal" charset="0"/>
            </a:endParaRPr>
          </a:p>
          <a:p>
            <a:pPr algn="r"/>
            <a:r>
              <a:rPr lang="en-US" altLang="zh-CN" sz="1100" dirty="0" err="1" smtClean="0">
                <a:latin typeface="Mangal" charset="0"/>
                <a:ea typeface="Mangal" charset="0"/>
                <a:cs typeface="Mangal" charset="0"/>
              </a:rPr>
              <a:t>MariaDB</a:t>
            </a:r>
            <a:r>
              <a:rPr lang="zh-CN" altLang="en-US" sz="1100" dirty="0" smtClean="0">
                <a:latin typeface="Mangal" charset="0"/>
                <a:ea typeface="Mangal" charset="0"/>
                <a:cs typeface="Mangal" charset="0"/>
              </a:rPr>
              <a:t> </a:t>
            </a:r>
            <a:r>
              <a:rPr lang="en-US" altLang="zh-CN" sz="1100" dirty="0" smtClean="0">
                <a:latin typeface="Mangal" charset="0"/>
                <a:ea typeface="Mangal" charset="0"/>
                <a:cs typeface="Mangal" charset="0"/>
              </a:rPr>
              <a:t>Foundation</a:t>
            </a:r>
            <a:endParaRPr lang="zh-CN" altLang="zh-CN" sz="1100" dirty="0">
              <a:latin typeface="Mangal" charset="0"/>
              <a:ea typeface="Mangal" charset="0"/>
              <a:cs typeface="Mangal" charset="0"/>
            </a:endParaRPr>
          </a:p>
        </p:txBody>
      </p:sp>
      <p:sp>
        <p:nvSpPr>
          <p:cNvPr id="25" name="流程图: 联系 10"/>
          <p:cNvSpPr/>
          <p:nvPr/>
        </p:nvSpPr>
        <p:spPr>
          <a:xfrm>
            <a:off x="1843089" y="5099017"/>
            <a:ext cx="936000" cy="936000"/>
          </a:xfrm>
          <a:prstGeom prst="flowChartConnector">
            <a:avLst/>
          </a:prstGeom>
          <a:solidFill>
            <a:srgbClr val="00B0F0"/>
          </a:solidFill>
          <a:ln>
            <a:solidFill>
              <a:srgbClr val="F2F3EB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6" name="TextBox 15"/>
          <p:cNvSpPr txBox="1"/>
          <p:nvPr/>
        </p:nvSpPr>
        <p:spPr>
          <a:xfrm>
            <a:off x="1916799" y="5411501"/>
            <a:ext cx="83227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altLang="zh-CN" sz="1500" dirty="0" smtClean="0"/>
              <a:t>2016.</a:t>
            </a:r>
            <a:r>
              <a:rPr lang="en-US" altLang="zh-CN" sz="1500" dirty="0" smtClean="0"/>
              <a:t>08</a:t>
            </a:r>
            <a:endParaRPr lang="zh-CN" altLang="en-US" sz="1500" dirty="0"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7" name="直接连接符 28"/>
          <p:cNvCxnSpPr/>
          <p:nvPr/>
        </p:nvCxnSpPr>
        <p:spPr>
          <a:xfrm flipV="1">
            <a:off x="1568327" y="5590237"/>
            <a:ext cx="27476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9"/>
          <p:cNvCxnSpPr/>
          <p:nvPr/>
        </p:nvCxnSpPr>
        <p:spPr>
          <a:xfrm>
            <a:off x="1562919" y="5113827"/>
            <a:ext cx="5408" cy="7841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组合 35"/>
          <p:cNvGrpSpPr/>
          <p:nvPr/>
        </p:nvGrpSpPr>
        <p:grpSpPr>
          <a:xfrm>
            <a:off x="5245359" y="3256115"/>
            <a:ext cx="3603862" cy="1699838"/>
            <a:chOff x="5560509" y="2694718"/>
            <a:chExt cx="3603862" cy="1699838"/>
          </a:xfrm>
        </p:grpSpPr>
        <p:sp>
          <p:nvSpPr>
            <p:cNvPr id="30" name="流程图: 联系 12"/>
            <p:cNvSpPr/>
            <p:nvPr/>
          </p:nvSpPr>
          <p:spPr>
            <a:xfrm>
              <a:off x="5560509" y="2694718"/>
              <a:ext cx="936000" cy="936000"/>
            </a:xfrm>
            <a:prstGeom prst="flowChartConnector">
              <a:avLst/>
            </a:prstGeom>
            <a:solidFill>
              <a:srgbClr val="EE9D32"/>
            </a:solidFill>
            <a:ln>
              <a:solidFill>
                <a:srgbClr val="F2F3EB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1" name="TextBox 17"/>
            <p:cNvSpPr txBox="1"/>
            <p:nvPr/>
          </p:nvSpPr>
          <p:spPr>
            <a:xfrm>
              <a:off x="5666349" y="3007365"/>
              <a:ext cx="832279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r-HR" altLang="zh-CN" sz="1500" dirty="0"/>
                <a:t>2016.12</a:t>
              </a:r>
              <a:endParaRPr lang="zh-CN" altLang="en-US" sz="1500" dirty="0"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32" name="直接连接符 30"/>
            <p:cNvCxnSpPr/>
            <p:nvPr/>
          </p:nvCxnSpPr>
          <p:spPr>
            <a:xfrm>
              <a:off x="6457496" y="3458452"/>
              <a:ext cx="0" cy="93610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肘形连接符 29"/>
            <p:cNvCxnSpPr/>
            <p:nvPr/>
          </p:nvCxnSpPr>
          <p:spPr>
            <a:xfrm rot="16200000" flipH="1">
              <a:off x="6141962" y="3549348"/>
              <a:ext cx="268024" cy="366595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6"/>
            <p:cNvSpPr txBox="1"/>
            <p:nvPr/>
          </p:nvSpPr>
          <p:spPr>
            <a:xfrm>
              <a:off x="6459272" y="3450506"/>
              <a:ext cx="2705099" cy="938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61938" indent="-261938">
                <a:spcBef>
                  <a:spcPct val="20000"/>
                </a:spcBef>
              </a:pPr>
              <a:r>
                <a:rPr lang="en-US" altLang="zh-CN" sz="1100" dirty="0" err="1" smtClean="0">
                  <a:latin typeface="Mangal" charset="0"/>
                  <a:ea typeface="Mangal" charset="0"/>
                  <a:cs typeface="Mangal" charset="0"/>
                </a:rPr>
                <a:t>MariaDB</a:t>
              </a:r>
              <a:r>
                <a:rPr lang="en-US" altLang="zh-CN" sz="1100" dirty="0" smtClean="0">
                  <a:latin typeface="Mangal" charset="0"/>
                  <a:ea typeface="Mangal" charset="0"/>
                  <a:cs typeface="Mangal" charset="0"/>
                </a:rPr>
                <a:t> 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release the Beta version of 10.2.3Covering the two features of </a:t>
              </a:r>
              <a:r>
                <a:rPr lang="en-US" altLang="zh-CN" sz="1100" dirty="0" err="1">
                  <a:latin typeface="Mangal" charset="0"/>
                  <a:ea typeface="Mangal" charset="0"/>
                  <a:cs typeface="Mangal" charset="0"/>
                </a:rPr>
                <a:t>TenDB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 Replication </a:t>
              </a:r>
              <a:r>
                <a:rPr lang="en-US" altLang="zh-CN" sz="1100" dirty="0" err="1">
                  <a:latin typeface="Mangal" charset="0"/>
                  <a:ea typeface="Mangal" charset="0"/>
                  <a:cs typeface="Mangal" charset="0"/>
                </a:rPr>
                <a:t>optimization:binlog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 compression and slave pull </a:t>
              </a:r>
              <a:r>
                <a:rPr lang="en-US" altLang="zh-CN" sz="1100" dirty="0" err="1">
                  <a:latin typeface="Mangal" charset="0"/>
                  <a:ea typeface="Mangal" charset="0"/>
                  <a:cs typeface="Mangal" charset="0"/>
                </a:rPr>
                <a:t>binlog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 speed limit</a:t>
              </a:r>
              <a:endParaRPr lang="zh-CN" altLang="zh-CN" sz="1100" kern="0" dirty="0">
                <a:latin typeface="Mangal" charset="0"/>
                <a:ea typeface="Mangal" charset="0"/>
                <a:cs typeface="Mangal" charset="0"/>
              </a:endParaRPr>
            </a:p>
          </p:txBody>
        </p:sp>
      </p:grpSp>
      <p:grpSp>
        <p:nvGrpSpPr>
          <p:cNvPr id="35" name="组合 35"/>
          <p:cNvGrpSpPr/>
          <p:nvPr/>
        </p:nvGrpSpPr>
        <p:grpSpPr>
          <a:xfrm>
            <a:off x="9157748" y="1027186"/>
            <a:ext cx="3146548" cy="1911910"/>
            <a:chOff x="5620031" y="2614508"/>
            <a:chExt cx="3146548" cy="1911910"/>
          </a:xfrm>
        </p:grpSpPr>
        <p:sp>
          <p:nvSpPr>
            <p:cNvPr id="36" name="流程图: 联系 12"/>
            <p:cNvSpPr/>
            <p:nvPr/>
          </p:nvSpPr>
          <p:spPr>
            <a:xfrm>
              <a:off x="5624677" y="2614508"/>
              <a:ext cx="936000" cy="936000"/>
            </a:xfrm>
            <a:prstGeom prst="flowChartConnector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F2F3EB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7" name="TextBox 17"/>
            <p:cNvSpPr txBox="1"/>
            <p:nvPr/>
          </p:nvSpPr>
          <p:spPr>
            <a:xfrm>
              <a:off x="5620031" y="2940120"/>
              <a:ext cx="974947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500" dirty="0" smtClean="0"/>
                <a:t>2017.10.9</a:t>
              </a:r>
              <a:endParaRPr lang="zh-CN" altLang="en-US" sz="1500" dirty="0"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38" name="直接连接符 30"/>
            <p:cNvCxnSpPr/>
            <p:nvPr/>
          </p:nvCxnSpPr>
          <p:spPr>
            <a:xfrm>
              <a:off x="6457496" y="3458452"/>
              <a:ext cx="9293" cy="10265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肘形连接符 29"/>
            <p:cNvCxnSpPr/>
            <p:nvPr/>
          </p:nvCxnSpPr>
          <p:spPr>
            <a:xfrm>
              <a:off x="6092676" y="3550508"/>
              <a:ext cx="369467" cy="343787"/>
            </a:xfrm>
            <a:prstGeom prst="bentConnector3">
              <a:avLst>
                <a:gd name="adj1" fmla="val -271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6"/>
            <p:cNvSpPr txBox="1"/>
            <p:nvPr/>
          </p:nvSpPr>
          <p:spPr>
            <a:xfrm>
              <a:off x="6459273" y="3418422"/>
              <a:ext cx="230730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61938" indent="-261938">
                <a:spcBef>
                  <a:spcPct val="20000"/>
                </a:spcBef>
              </a:pPr>
              <a:r>
                <a:rPr lang="en-US" altLang="zh-CN" sz="1100" dirty="0" err="1" smtClean="0">
                  <a:latin typeface="Mangal" charset="0"/>
                  <a:ea typeface="Mangal" charset="0"/>
                  <a:cs typeface="Mangal" charset="0"/>
                </a:rPr>
                <a:t>MariaDB</a:t>
              </a:r>
              <a:r>
                <a:rPr lang="en-US" altLang="zh-CN" sz="1100" dirty="0" smtClean="0">
                  <a:latin typeface="Mangal" charset="0"/>
                  <a:ea typeface="Mangal" charset="0"/>
                  <a:cs typeface="Mangal" charset="0"/>
                </a:rPr>
                <a:t> 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releases the alpha version of 10.3.2 Covering the two major features of </a:t>
              </a:r>
              <a:r>
                <a:rPr lang="en-US" altLang="zh-CN" sz="1100" dirty="0" err="1">
                  <a:latin typeface="Mangal" charset="0"/>
                  <a:ea typeface="Mangal" charset="0"/>
                  <a:cs typeface="Mangal" charset="0"/>
                </a:rPr>
                <a:t>TenDB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: </a:t>
              </a:r>
              <a:r>
                <a:rPr lang="en-US" altLang="zh-CN" sz="1100" dirty="0" smtClean="0">
                  <a:latin typeface="Mangal" charset="0"/>
                  <a:ea typeface="Mangal" charset="0"/>
                  <a:cs typeface="Mangal" charset="0"/>
                </a:rPr>
                <a:t>Instant Add Column and </a:t>
              </a:r>
              <a:r>
                <a:rPr lang="en-US" altLang="zh-CN" sz="1100" dirty="0">
                  <a:latin typeface="Mangal" charset="0"/>
                  <a:ea typeface="Mangal" charset="0"/>
                  <a:cs typeface="Mangal" charset="0"/>
                </a:rPr>
                <a:t>column compression</a:t>
              </a:r>
              <a:endParaRPr lang="en-US" altLang="zh-CN" sz="1100" dirty="0" smtClean="0">
                <a:latin typeface="Mangal" charset="0"/>
                <a:ea typeface="Mangal" charset="0"/>
                <a:cs typeface="Mang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826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What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will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we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do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next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Make Spider engine more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stable in </a:t>
            </a:r>
            <a:r>
              <a:rPr kumimoji="1" lang="en-US" altLang="zh-CN" sz="2000" dirty="0" err="1">
                <a:latin typeface="PingFang SC" charset="-122"/>
                <a:ea typeface="PingFang SC" charset="-122"/>
                <a:cs typeface="PingFang SC" charset="-122"/>
              </a:rPr>
              <a:t>MariaDB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mr-IN" altLang="zh-CN" sz="2000" dirty="0">
                <a:latin typeface="PingFang SC" charset="-122"/>
                <a:ea typeface="PingFang SC" charset="-122"/>
                <a:cs typeface="PingFang SC" charset="-122"/>
              </a:rPr>
              <a:t>–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 work together with </a:t>
            </a:r>
            <a:r>
              <a:rPr kumimoji="1" lang="en-US" altLang="zh-CN" sz="2000" dirty="0" err="1">
                <a:latin typeface="PingFang SC" charset="-122"/>
                <a:ea typeface="PingFang SC" charset="-122"/>
                <a:cs typeface="PingFang SC" charset="-122"/>
              </a:rPr>
              <a:t>Kentoku</a:t>
            </a:r>
            <a:endParaRPr kumimoji="1" lang="en-US" altLang="zh-CN" sz="2000" dirty="0">
              <a:latin typeface="PingFang SC" charset="-122"/>
              <a:ea typeface="PingFang SC" charset="-122"/>
              <a:cs typeface="PingFang SC" charset="-122"/>
            </a:endParaRPr>
          </a:p>
          <a:p>
            <a:pPr>
              <a:lnSpc>
                <a:spcPct val="160000"/>
              </a:lnSpc>
            </a:pP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Add distributed transaction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support in </a:t>
            </a:r>
            <a:r>
              <a:rPr kumimoji="1" lang="en-US" altLang="zh-CN" sz="2000" dirty="0" err="1">
                <a:latin typeface="PingFang SC" charset="-122"/>
                <a:ea typeface="PingFang SC" charset="-122"/>
                <a:cs typeface="PingFang SC" charset="-122"/>
              </a:rPr>
              <a:t>TenDB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 Cluster</a:t>
            </a:r>
          </a:p>
          <a:p>
            <a:pPr lvl="1">
              <a:lnSpc>
                <a:spcPct val="160000"/>
              </a:lnSpc>
            </a:pP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Solve the transaction consistency in fault scenarios</a:t>
            </a:r>
          </a:p>
          <a:p>
            <a:pPr marL="228600" lvl="2">
              <a:lnSpc>
                <a:spcPct val="160000"/>
              </a:lnSpc>
              <a:spcBef>
                <a:spcPts val="1000"/>
              </a:spcBef>
            </a:pPr>
            <a:r>
              <a:rPr lang="en-US" altLang="zh-CN" dirty="0">
                <a:solidFill>
                  <a:srgbClr val="302C24"/>
                </a:solidFill>
                <a:latin typeface="PingFang SC" charset="-122"/>
                <a:ea typeface="PingFang SC" charset="-122"/>
                <a:cs typeface="PingFang SC" charset="-122"/>
                <a:sym typeface="Microsoft YaHei"/>
              </a:rPr>
              <a:t>Push more features to </a:t>
            </a:r>
            <a:r>
              <a:rPr lang="en-US" altLang="zh-CN" dirty="0" err="1">
                <a:solidFill>
                  <a:srgbClr val="302C24"/>
                </a:solidFill>
                <a:latin typeface="PingFang SC" charset="-122"/>
                <a:ea typeface="PingFang SC" charset="-122"/>
                <a:cs typeface="PingFang SC" charset="-122"/>
                <a:sym typeface="Microsoft YaHei"/>
              </a:rPr>
              <a:t>MariaDB</a:t>
            </a:r>
            <a:r>
              <a:rPr lang="en-US" altLang="zh-CN" dirty="0">
                <a:solidFill>
                  <a:srgbClr val="302C24"/>
                </a:solidFill>
                <a:latin typeface="PingFang SC" charset="-122"/>
                <a:ea typeface="PingFang SC" charset="-122"/>
                <a:cs typeface="PingFang SC" charset="-122"/>
                <a:sym typeface="Microsoft YaHei"/>
              </a:rPr>
              <a:t>, we will benefit from this too</a:t>
            </a:r>
          </a:p>
          <a:p>
            <a:pPr marL="685800" lvl="3">
              <a:lnSpc>
                <a:spcPct val="160000"/>
              </a:lnSpc>
              <a:spcBef>
                <a:spcPts val="1000"/>
              </a:spcBef>
            </a:pPr>
            <a:r>
              <a:rPr lang="en-US" altLang="zh-CN" sz="1600" dirty="0">
                <a:solidFill>
                  <a:srgbClr val="212121"/>
                </a:solidFill>
                <a:latin typeface="PingFang SC" charset="-122"/>
                <a:ea typeface="PingFang SC" charset="-122"/>
                <a:cs typeface="PingFang SC" charset="-122"/>
              </a:rPr>
              <a:t>Candidates: Parallel replication(table</a:t>
            </a:r>
            <a:r>
              <a:rPr lang="zh-CN" altLang="en-US" sz="1600" dirty="0">
                <a:solidFill>
                  <a:srgbClr val="212121"/>
                </a:solidFill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lang="en-US" altLang="zh-CN" sz="1600" dirty="0">
                <a:solidFill>
                  <a:srgbClr val="212121"/>
                </a:solidFill>
                <a:latin typeface="PingFang SC" charset="-122"/>
                <a:ea typeface="PingFang SC" charset="-122"/>
                <a:cs typeface="PingFang SC" charset="-122"/>
              </a:rPr>
              <a:t>level) or Relay log compression?</a:t>
            </a:r>
            <a:endParaRPr lang="en-US" altLang="zh-CN" sz="1600" dirty="0">
              <a:solidFill>
                <a:srgbClr val="302C24"/>
              </a:solidFill>
              <a:latin typeface="PingFang SC" charset="-122"/>
              <a:ea typeface="PingFang SC" charset="-122"/>
              <a:cs typeface="PingFang SC" charset="-122"/>
              <a:sym typeface="Microsoft YaHei"/>
            </a:endParaRPr>
          </a:p>
          <a:p>
            <a:pPr marL="685800" lvl="3">
              <a:lnSpc>
                <a:spcPct val="160000"/>
              </a:lnSpc>
              <a:spcBef>
                <a:spcPts val="1000"/>
              </a:spcBef>
            </a:pPr>
            <a:r>
              <a:rPr lang="en-US" altLang="zh-CN" sz="1600" dirty="0">
                <a:solidFill>
                  <a:srgbClr val="302C24"/>
                </a:solidFill>
                <a:latin typeface="PingFang SC" charset="-122"/>
                <a:ea typeface="PingFang SC" charset="-122"/>
                <a:cs typeface="PingFang SC" charset="-122"/>
                <a:sym typeface="Microsoft YaHei"/>
              </a:rPr>
              <a:t>We are going to port the Flash Back feature(MariaDB) back to </a:t>
            </a:r>
            <a:r>
              <a:rPr lang="en-US" altLang="zh-CN" sz="1600" dirty="0" err="1">
                <a:solidFill>
                  <a:srgbClr val="302C24"/>
                </a:solidFill>
                <a:latin typeface="PingFang SC" charset="-122"/>
                <a:ea typeface="PingFang SC" charset="-122"/>
                <a:cs typeface="PingFang SC" charset="-122"/>
                <a:sym typeface="Microsoft YaHei"/>
              </a:rPr>
              <a:t>TenDB</a:t>
            </a:r>
            <a:endParaRPr lang="en-US" altLang="zh-CN" sz="1600" dirty="0">
              <a:solidFill>
                <a:srgbClr val="302C24"/>
              </a:solidFill>
              <a:latin typeface="PingFang SC" charset="-122"/>
              <a:ea typeface="PingFang SC" charset="-122"/>
              <a:cs typeface="PingFang SC" charset="-122"/>
              <a:sym typeface="Microsoft YaHei"/>
            </a:endParaRPr>
          </a:p>
          <a:p>
            <a:pPr>
              <a:lnSpc>
                <a:spcPct val="150000"/>
              </a:lnSpc>
            </a:pPr>
            <a:endParaRPr kumimoji="1" lang="zh-CN" altLang="en-US" sz="2000" dirty="0">
              <a:latin typeface="PingFang SC" charset="-122"/>
              <a:ea typeface="PingFang SC" charset="-122"/>
              <a:cs typeface="PingFang SC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97603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Back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to</a:t>
            </a:r>
            <a:r>
              <a:rPr kumimoji="1" lang="zh-CN" altLang="en-US" sz="32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3200" dirty="0">
                <a:latin typeface="PingFang SC" charset="-122"/>
                <a:ea typeface="PingFang SC" charset="-122"/>
                <a:cs typeface="PingFang SC" charset="-122"/>
              </a:rPr>
              <a:t>the open source</a:t>
            </a:r>
            <a:endParaRPr kumimoji="1" lang="zh-CN" altLang="en-US" sz="3200" dirty="0">
              <a:latin typeface="PingFang SC" charset="-122"/>
              <a:ea typeface="PingFang SC" charset="-122"/>
              <a:cs typeface="PingFang SC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Good people together will become more outstanding</a:t>
            </a:r>
          </a:p>
          <a:p>
            <a:pPr>
              <a:lnSpc>
                <a:spcPct val="130000"/>
              </a:lnSpc>
            </a:pP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Open source process allows us to constantly improve</a:t>
            </a:r>
          </a:p>
          <a:p>
            <a:pPr>
              <a:lnSpc>
                <a:spcPct val="130000"/>
              </a:lnSpc>
            </a:pP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Win-Win,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Help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us,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help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you</a:t>
            </a:r>
          </a:p>
          <a:p>
            <a:pPr lvl="1">
              <a:lnSpc>
                <a:spcPct val="130000"/>
              </a:lnSpc>
            </a:pP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Spend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less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time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to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migrate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the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code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from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our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branch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to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the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newest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MySQL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version</a:t>
            </a:r>
          </a:p>
          <a:p>
            <a:pPr lvl="1">
              <a:lnSpc>
                <a:spcPct val="130000"/>
              </a:lnSpc>
            </a:pP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More and more important features can be merged into MariaDB, which will influence many users,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we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can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be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proud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to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say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that: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this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feature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is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from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our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team!</a:t>
            </a:r>
          </a:p>
          <a:p>
            <a:pPr>
              <a:lnSpc>
                <a:spcPct val="130000"/>
              </a:lnSpc>
            </a:pP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We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can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get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back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>
                <a:latin typeface="PingFang SC" charset="-122"/>
                <a:ea typeface="PingFang SC" charset="-122"/>
                <a:cs typeface="PingFang SC" charset="-122"/>
              </a:rPr>
              <a:t>from</a:t>
            </a:r>
            <a:r>
              <a:rPr kumimoji="1" lang="zh-CN" altLang="en-US" sz="20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2000" dirty="0" err="1">
                <a:latin typeface="PingFang SC" charset="-122"/>
                <a:ea typeface="PingFang SC" charset="-122"/>
                <a:cs typeface="PingFang SC" charset="-122"/>
              </a:rPr>
              <a:t>MariaDB</a:t>
            </a:r>
            <a:endParaRPr kumimoji="1" lang="en-US" altLang="zh-CN" sz="2000" dirty="0">
              <a:latin typeface="PingFang SC" charset="-122"/>
              <a:ea typeface="PingFang SC" charset="-122"/>
              <a:cs typeface="PingFang SC" charset="-122"/>
            </a:endParaRPr>
          </a:p>
          <a:p>
            <a:pPr lvl="1">
              <a:lnSpc>
                <a:spcPct val="130000"/>
              </a:lnSpc>
            </a:pP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Port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improvements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from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 err="1">
                <a:latin typeface="PingFang SC" charset="-122"/>
                <a:ea typeface="PingFang SC" charset="-122"/>
                <a:cs typeface="PingFang SC" charset="-122"/>
              </a:rPr>
              <a:t>MariaDB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to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 err="1">
                <a:latin typeface="PingFang SC" charset="-122"/>
                <a:ea typeface="PingFang SC" charset="-122"/>
                <a:cs typeface="PingFang SC" charset="-122"/>
              </a:rPr>
              <a:t>TenDB</a:t>
            </a:r>
            <a:endParaRPr kumimoji="1" lang="en-US" altLang="zh-CN" sz="1600" dirty="0">
              <a:latin typeface="PingFang SC" charset="-122"/>
              <a:ea typeface="PingFang SC" charset="-122"/>
              <a:cs typeface="PingFang SC" charset="-122"/>
            </a:endParaRPr>
          </a:p>
          <a:p>
            <a:pPr lvl="1">
              <a:lnSpc>
                <a:spcPct val="130000"/>
              </a:lnSpc>
            </a:pP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Port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some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useful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feature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>
                <a:latin typeface="PingFang SC" charset="-122"/>
                <a:ea typeface="PingFang SC" charset="-122"/>
                <a:cs typeface="PingFang SC" charset="-122"/>
              </a:rPr>
              <a:t>into</a:t>
            </a:r>
            <a:r>
              <a:rPr kumimoji="1" lang="zh-CN" altLang="en-US" sz="1600" dirty="0">
                <a:latin typeface="PingFang SC" charset="-122"/>
                <a:ea typeface="PingFang SC" charset="-122"/>
                <a:cs typeface="PingFang SC" charset="-122"/>
              </a:rPr>
              <a:t> </a:t>
            </a:r>
            <a:r>
              <a:rPr kumimoji="1" lang="en-US" altLang="zh-CN" sz="1600" dirty="0" err="1">
                <a:latin typeface="PingFang SC" charset="-122"/>
                <a:ea typeface="PingFang SC" charset="-122"/>
                <a:cs typeface="PingFang SC" charset="-122"/>
              </a:rPr>
              <a:t>TenDB</a:t>
            </a:r>
            <a:endParaRPr kumimoji="1" lang="zh-CN" altLang="en-US" sz="1600" dirty="0">
              <a:latin typeface="PingFang SC" charset="-122"/>
              <a:ea typeface="PingFang SC" charset="-122"/>
              <a:cs typeface="PingFang SC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7773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931</Words>
  <Application>Microsoft Macintosh PowerPoint</Application>
  <PresentationFormat>宽屏</PresentationFormat>
  <Paragraphs>172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 Unicode MS</vt:lpstr>
      <vt:lpstr>DengXian</vt:lpstr>
      <vt:lpstr>DengXian Light</vt:lpstr>
      <vt:lpstr>Mangal</vt:lpstr>
      <vt:lpstr>Microsoft YaHei</vt:lpstr>
      <vt:lpstr>PingFang SC</vt:lpstr>
      <vt:lpstr>微软雅黑</vt:lpstr>
      <vt:lpstr>Arial</vt:lpstr>
      <vt:lpstr>Office 主题</vt:lpstr>
      <vt:lpstr>Features of TMySQL/TSpider port into MariaDB</vt:lpstr>
      <vt:lpstr>Agenda</vt:lpstr>
      <vt:lpstr>Tencent Game DBA Team</vt:lpstr>
      <vt:lpstr>TenDB and TenDB Cluster Introduction</vt:lpstr>
      <vt:lpstr>Part1: What features have been ported into MariaDB</vt:lpstr>
      <vt:lpstr>Part2: What features have been ported into MariaDB</vt:lpstr>
      <vt:lpstr>Roadmap of open source</vt:lpstr>
      <vt:lpstr>What will we do next</vt:lpstr>
      <vt:lpstr>Back to the open source</vt:lpstr>
    </vt:vector>
  </TitlesOfParts>
  <Company/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Features of TMySQL/TSpider port into MariaDB</dc:title>
  <dc:creator>Microsoft Office 用户</dc:creator>
  <cp:lastModifiedBy>Microsoft Office 用户</cp:lastModifiedBy>
  <cp:revision>82</cp:revision>
  <dcterms:created xsi:type="dcterms:W3CDTF">2017-11-14T16:25:00Z</dcterms:created>
  <dcterms:modified xsi:type="dcterms:W3CDTF">2017-11-15T02:21:24Z</dcterms:modified>
</cp:coreProperties>
</file>