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2" r:id="rId4"/>
    <p:sldId id="293" r:id="rId5"/>
    <p:sldId id="294" r:id="rId6"/>
    <p:sldId id="29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1pPr>
    <a:lvl2pPr marL="0" marR="0" indent="457178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2pPr>
    <a:lvl3pPr marL="0" marR="0" indent="914353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3pPr>
    <a:lvl4pPr marL="0" marR="0" indent="1371531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4pPr>
    <a:lvl5pPr marL="0" marR="0" indent="1828708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5pPr>
    <a:lvl6pPr marL="0" marR="0" indent="2285886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6pPr>
    <a:lvl7pPr marL="0" marR="0" indent="2743062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7pPr>
    <a:lvl8pPr marL="0" marR="0" indent="3200239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8pPr>
    <a:lvl9pPr marL="0" marR="0" indent="3657417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 varScale="1">
        <p:scale>
          <a:sx n="55" d="100"/>
          <a:sy n="55" d="100"/>
        </p:scale>
        <p:origin x="1464" y="2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9550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707" latinLnBrk="0">
      <a:defRPr sz="2400">
        <a:latin typeface="+mj-lt"/>
        <a:ea typeface="+mj-ea"/>
        <a:cs typeface="+mj-cs"/>
        <a:sym typeface="DengXian"/>
      </a:defRPr>
    </a:lvl1pPr>
    <a:lvl2pPr indent="228600" defTabSz="1828707" latinLnBrk="0">
      <a:defRPr sz="2400">
        <a:latin typeface="+mj-lt"/>
        <a:ea typeface="+mj-ea"/>
        <a:cs typeface="+mj-cs"/>
        <a:sym typeface="DengXian"/>
      </a:defRPr>
    </a:lvl2pPr>
    <a:lvl3pPr indent="457200" defTabSz="1828707" latinLnBrk="0">
      <a:defRPr sz="2400">
        <a:latin typeface="+mj-lt"/>
        <a:ea typeface="+mj-ea"/>
        <a:cs typeface="+mj-cs"/>
        <a:sym typeface="DengXian"/>
      </a:defRPr>
    </a:lvl3pPr>
    <a:lvl4pPr indent="685800" defTabSz="1828707" latinLnBrk="0">
      <a:defRPr sz="2400">
        <a:latin typeface="+mj-lt"/>
        <a:ea typeface="+mj-ea"/>
        <a:cs typeface="+mj-cs"/>
        <a:sym typeface="DengXian"/>
      </a:defRPr>
    </a:lvl4pPr>
    <a:lvl5pPr indent="914400" defTabSz="1828707" latinLnBrk="0">
      <a:defRPr sz="2400">
        <a:latin typeface="+mj-lt"/>
        <a:ea typeface="+mj-ea"/>
        <a:cs typeface="+mj-cs"/>
        <a:sym typeface="DengXian"/>
      </a:defRPr>
    </a:lvl5pPr>
    <a:lvl6pPr indent="1143000" defTabSz="1828707" latinLnBrk="0">
      <a:defRPr sz="2400">
        <a:latin typeface="+mj-lt"/>
        <a:ea typeface="+mj-ea"/>
        <a:cs typeface="+mj-cs"/>
        <a:sym typeface="DengXian"/>
      </a:defRPr>
    </a:lvl6pPr>
    <a:lvl7pPr indent="1371600" defTabSz="1828707" latinLnBrk="0">
      <a:defRPr sz="2400">
        <a:latin typeface="+mj-lt"/>
        <a:ea typeface="+mj-ea"/>
        <a:cs typeface="+mj-cs"/>
        <a:sym typeface="DengXian"/>
      </a:defRPr>
    </a:lvl7pPr>
    <a:lvl8pPr indent="1600200" defTabSz="1828707" latinLnBrk="0">
      <a:defRPr sz="2400">
        <a:latin typeface="+mj-lt"/>
        <a:ea typeface="+mj-ea"/>
        <a:cs typeface="+mj-cs"/>
        <a:sym typeface="DengXian"/>
      </a:defRPr>
    </a:lvl8pPr>
    <a:lvl9pPr indent="1828800" defTabSz="1828707" latinLnBrk="0">
      <a:defRPr sz="2400">
        <a:latin typeface="+mj-lt"/>
        <a:ea typeface="+mj-ea"/>
        <a:cs typeface="+mj-cs"/>
        <a:sym typeface="DengXi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 拷贝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35341" y="-5081941"/>
            <a:ext cx="29033422" cy="1879794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5892800" y="6080759"/>
            <a:ext cx="2844800" cy="551181"/>
          </a:xfrm>
          <a:prstGeom prst="rect">
            <a:avLst/>
          </a:prstGeom>
        </p:spPr>
        <p:txBody>
          <a:bodyPr/>
          <a:lstStyle>
            <a:lvl1pPr defTabSz="1828754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7286" y="-25401"/>
            <a:ext cx="24438571" cy="137668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endParaRPr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727155" y="-5119452"/>
            <a:ext cx="29160000" cy="188798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182870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457178" marR="0" indent="-457178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1pPr>
      <a:lvl2pPr marL="990551" marR="0" indent="-533374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2pPr>
      <a:lvl3pPr marL="1554402" marR="0" indent="-640049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3pPr>
      <a:lvl4pPr marL="2045266" marR="0" indent="-673735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4pPr>
      <a:lvl5pPr marL="2502444" marR="0" indent="-673735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5pPr>
      <a:lvl6pPr marL="2959620" marR="0" indent="-673735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6pPr>
      <a:lvl7pPr marL="3416798" marR="0" indent="-673735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7pPr>
      <a:lvl8pPr marL="3873975" marR="0" indent="-673735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8pPr>
      <a:lvl9pPr marL="4331153" marR="0" indent="-673736" algn="l" defTabSz="1828707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9pPr>
    </p:bodyStyle>
    <p:otherStyle>
      <a:lvl1pPr marL="0" marR="0" indent="0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457178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914353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1371531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1828708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2285886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2743062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3200239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3657417" algn="r" defTabSz="182870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22" y="-1663"/>
            <a:ext cx="24386844" cy="137303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557651" y="4583874"/>
            <a:ext cx="5160387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754">
              <a:defRPr sz="7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 smtClean="0"/>
              <a:t>Replication</a:t>
            </a:r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5557651" y="5676405"/>
            <a:ext cx="8648521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754"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 smtClean="0"/>
              <a:t>Updates on </a:t>
            </a:r>
            <a:r>
              <a:rPr lang="en-US" dirty="0" err="1" smtClean="0"/>
              <a:t>MariaDB</a:t>
            </a:r>
            <a:r>
              <a:rPr lang="en-US" dirty="0" smtClean="0"/>
              <a:t> 10.2/10.3</a:t>
            </a:r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5557651" y="7101446"/>
            <a:ext cx="7741222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1828754">
              <a:defRPr sz="4000">
                <a:solidFill>
                  <a:srgbClr val="1DC2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err="1" smtClean="0"/>
              <a:t>Lixun</a:t>
            </a:r>
            <a:r>
              <a:rPr lang="en-US" dirty="0" smtClean="0"/>
              <a:t> Peng, </a:t>
            </a:r>
            <a:r>
              <a:rPr lang="en-US" dirty="0" err="1" smtClean="0"/>
              <a:t>MariaDB</a:t>
            </a:r>
            <a:r>
              <a:rPr lang="en-US" dirty="0" smtClean="0"/>
              <a:t> Foundation</a:t>
            </a:r>
          </a:p>
          <a:p>
            <a:pPr defTabSz="1828754">
              <a:defRPr sz="4000">
                <a:solidFill>
                  <a:srgbClr val="1DC2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Shenzhen, </a:t>
            </a:r>
            <a:r>
              <a:rPr dirty="0" smtClean="0"/>
              <a:t>201</a:t>
            </a:r>
            <a:r>
              <a:rPr lang="en-US" dirty="0" smtClean="0"/>
              <a:t>7</a:t>
            </a:r>
            <a:r>
              <a:rPr dirty="0" smtClean="0"/>
              <a:t>.</a:t>
            </a:r>
            <a:r>
              <a:rPr lang="en-US" dirty="0" smtClean="0"/>
              <a:t>11</a:t>
            </a:r>
            <a:r>
              <a:rPr dirty="0" smtClean="0"/>
              <a:t>.</a:t>
            </a:r>
            <a:r>
              <a:rPr lang="en-US" dirty="0" smtClean="0"/>
              <a:t>14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017385" y="617827"/>
            <a:ext cx="3457998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535353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Flashback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386" y="3399692"/>
            <a:ext cx="21373692" cy="42780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Done (10.2):</a:t>
            </a:r>
          </a:p>
          <a:p>
            <a:pPr marL="571500" indent="-571500">
              <a:buFont typeface="Arial" charset="0"/>
              <a:buChar char="•"/>
            </a:pP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MDEV-10570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Integrate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existing DML only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Flashback”for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MariaDB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Server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10.2</a:t>
            </a:r>
          </a:p>
          <a:p>
            <a:pPr marL="571500" indent="-571500">
              <a:buFont typeface="Arial" charset="0"/>
              <a:buChar char="•"/>
            </a:pP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MDEV-12019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: FLASHBACK: Server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crashes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bitmap_bits_set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pack_row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/ THD::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binlog_write_row</a:t>
            </a:r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MDEV-12066: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mysqlbinlog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--flashback does not reverse replace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statements</a:t>
            </a:r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MDEV-12067: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flashback does not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correcly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revert update/replace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statements</a:t>
            </a:r>
          </a:p>
          <a:p>
            <a:pPr marL="571500" indent="-571500">
              <a:buFont typeface="Arial" charset="0"/>
              <a:buChar char="•"/>
            </a:pP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MDEV-12337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Flashback and foreign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key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DengXi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7386" y="8151328"/>
            <a:ext cx="21373692" cy="25237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way (10.3):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mr-IN" dirty="0">
                <a:latin typeface="Arial" charset="0"/>
                <a:ea typeface="Arial" charset="0"/>
                <a:cs typeface="Arial" charset="0"/>
              </a:rPr>
              <a:t>MDEV-10570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Implement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support to handle DDL Statements with Flashback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Support GTID Filter (Flashback to GTID)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Support Event Filter (Flashback special type of Events)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017385" y="617827"/>
            <a:ext cx="3417923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535353"/>
                </a:solidFill>
              </a:defRPr>
            </a:lvl1pPr>
          </a:lstStyle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SemiSync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386" y="3399692"/>
            <a:ext cx="21373692" cy="778674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MDEV-13073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AliSQL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: [Performance]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Issue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#40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Optimize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performance of 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semisync</a:t>
            </a:r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semisync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buidin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completely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remove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overhead of plugin 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lock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00" indent="-571500">
              <a:buFont typeface="Arial" charset="0"/>
              <a:buChar char="•"/>
            </a:pP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Remove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LOCK_log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requirement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from dump 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thread</a:t>
            </a:r>
            <a:endParaRPr lang="da-DK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threads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wait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for ACK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innodb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commit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rpl_semi_sync_master_wait_point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control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behavior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(AFTER_COMMIT/AFTER_SYNC)</a:t>
            </a:r>
          </a:p>
          <a:p>
            <a:pPr marL="571500" indent="-571500">
              <a:buFont typeface="Arial" charset="0"/>
              <a:buChar char="•"/>
            </a:pP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a new ACK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thread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handle ACK from 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slave.</a:t>
            </a:r>
          </a:p>
          <a:p>
            <a:pPr marL="571500" indent="-571500">
              <a:buFont typeface="Arial" charset="0"/>
              <a:buChar char="•"/>
            </a:pP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IO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thread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flushs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master info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ACK is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needed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rpl_semi_sync_slave_delay_master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control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 smtClean="0">
                <a:latin typeface="Arial" charset="0"/>
                <a:ea typeface="Arial" charset="0"/>
                <a:cs typeface="Arial" charset="0"/>
              </a:rPr>
              <a:t>behavior</a:t>
            </a:r>
            <a:endParaRPr lang="da-DK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Fix 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bug#70669, if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sync_binlog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= 1 ,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then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notify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dump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thread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after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fsync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binlog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file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00" indent="-571500">
              <a:buFont typeface="Arial" charset="0"/>
              <a:buChar char="•"/>
            </a:pPr>
            <a:endParaRPr kumimoji="0" lang="da-DK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DengXian"/>
            </a:endParaRPr>
          </a:p>
          <a:p>
            <a:pPr marL="571500" indent="-571500">
              <a:buFont typeface="Arial" charset="0"/>
              <a:buChar char="•"/>
            </a:pPr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kumimoji="0" lang="da-DK" sz="3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engXian"/>
              </a:rPr>
              <a:t>Branch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: bb-10.2-semisync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1707692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017385" y="617827"/>
            <a:ext cx="7608173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535353"/>
                </a:solidFill>
              </a:defRPr>
            </a:lvl1pPr>
          </a:lstStyle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gtid_pos_auto_engines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386" y="3399692"/>
            <a:ext cx="21373692" cy="66171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This variable is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used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enable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multiple versions of the 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mysql.gtid_slave_pos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transactional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storage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. This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improve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replication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performance if a server is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multiple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different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storage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different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transactions</a:t>
            </a:r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da-DK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value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is a list of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names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separated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commas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(','). Replication of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these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automatically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create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new versions of the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mysql.gtid_slave_pos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in the same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for future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creation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takes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place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in a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background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thread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). </a:t>
            </a:r>
            <a:endParaRPr lang="da-DK" dirty="0" smtClean="0">
              <a:latin typeface="Arial" charset="0"/>
              <a:ea typeface="Arial" charset="0"/>
              <a:cs typeface="Arial" charset="0"/>
            </a:endParaRPr>
          </a:p>
          <a:p>
            <a:endParaRPr lang="da-DK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avoids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introducing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cross-engine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update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the GTID position.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transactional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storage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engines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supported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gtid_pos_auto_engines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currently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means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InnoDB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, 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TokuDB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, or </a:t>
            </a:r>
            <a:r>
              <a:rPr lang="da-DK" dirty="0" err="1">
                <a:latin typeface="Arial" charset="0"/>
                <a:ea typeface="Arial" charset="0"/>
                <a:cs typeface="Arial" charset="0"/>
              </a:rPr>
              <a:t>MyRocks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6276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017385" y="617827"/>
            <a:ext cx="11873763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535353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Double Sync (Hope to Open Source)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5" y="8395264"/>
            <a:ext cx="14262356" cy="443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66" y="2999152"/>
            <a:ext cx="7919388" cy="406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129" y="2999153"/>
            <a:ext cx="8380890" cy="4061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0981" y="7343101"/>
            <a:ext cx="1409358" cy="7694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7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DengXian"/>
              </a:rPr>
              <a:t>Async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DengXi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3574" y="7343101"/>
            <a:ext cx="2170785" cy="7694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7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DengXian"/>
              </a:rPr>
              <a:t>SemiSync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DengXi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966" y="10230484"/>
            <a:ext cx="2670922" cy="7694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7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DengXian"/>
              </a:rPr>
              <a:t>DoubleSync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547371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395" y="-50800"/>
            <a:ext cx="24435979" cy="1379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DengXian"/>
        <a:ea typeface="DengXian"/>
        <a:cs typeface="DengXian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libaba_cloud_ppt_template_ppt_en_white" id="{E6365124-BEE0-2C47-9F39-26445B9EC01B}" vid="{15255BC2-7904-A14A-AF92-188D423FC6BF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DengXian"/>
        <a:ea typeface="DengXian"/>
        <a:cs typeface="DengXian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Aliyun_Theme_White</Template>
  <TotalTime>83</TotalTime>
  <Words>228</Words>
  <Application>Microsoft Macintosh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DengXian</vt:lpstr>
      <vt:lpstr>DengXian Light</vt:lpstr>
      <vt:lpstr>Helvetica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彭立勋</dc:creator>
  <cp:lastModifiedBy>彭立勋</cp:lastModifiedBy>
  <cp:revision>10</cp:revision>
  <dcterms:created xsi:type="dcterms:W3CDTF">2017-11-14T04:12:12Z</dcterms:created>
  <dcterms:modified xsi:type="dcterms:W3CDTF">2017-11-14T05:35:44Z</dcterms:modified>
</cp:coreProperties>
</file>